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aleway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ggxgbZq93XYsFWthhRah/KQsGw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11" Type="http://schemas.openxmlformats.org/officeDocument/2006/relationships/slide" Target="slides/slide7.xml"/><Relationship Id="rId22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21" Type="http://schemas.openxmlformats.org/officeDocument/2006/relationships/font" Target="fonts/Raleway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aleway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4" name="Google Shape;85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3" Type="http://schemas.openxmlformats.org/officeDocument/2006/relationships/image" Target="../media/image17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5" Type="http://schemas.openxmlformats.org/officeDocument/2006/relationships/image" Target="../media/image19.png"/><Relationship Id="rId14" Type="http://schemas.openxmlformats.org/officeDocument/2006/relationships/image" Target="../media/image16.png"/><Relationship Id="rId16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0.png"/><Relationship Id="rId13" Type="http://schemas.openxmlformats.org/officeDocument/2006/relationships/image" Target="../media/image6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1.png"/><Relationship Id="rId13" Type="http://schemas.openxmlformats.org/officeDocument/2006/relationships/image" Target="../media/image6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EG Architecture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"/>
          <p:cNvSpPr/>
          <p:nvPr/>
        </p:nvSpPr>
        <p:spPr>
          <a:xfrm>
            <a:off x="786196" y="378473"/>
            <a:ext cx="10619607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516" name="Google Shape;5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0"/>
          <p:cNvSpPr txBox="1"/>
          <p:nvPr/>
        </p:nvSpPr>
        <p:spPr>
          <a:xfrm>
            <a:off x="1127182" y="665859"/>
            <a:ext cx="61543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EdgeGallery: ETSI MEC Mapping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0"/>
          <p:cNvSpPr txBox="1"/>
          <p:nvPr/>
        </p:nvSpPr>
        <p:spPr>
          <a:xfrm>
            <a:off x="1326422" y="5833196"/>
            <a:ext cx="51447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Multi-access Edge Compute Manager(MECM)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Multi-access Edge Compute Platform(MEP)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119" y="1457039"/>
            <a:ext cx="7697989" cy="3681647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0"/>
          <p:cNvSpPr/>
          <p:nvPr/>
        </p:nvSpPr>
        <p:spPr>
          <a:xfrm>
            <a:off x="5917223" y="2277208"/>
            <a:ext cx="1732085" cy="2835101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0"/>
          <p:cNvSpPr/>
          <p:nvPr/>
        </p:nvSpPr>
        <p:spPr>
          <a:xfrm>
            <a:off x="3200400" y="2865884"/>
            <a:ext cx="2479431" cy="227280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0"/>
          <p:cNvSpPr/>
          <p:nvPr/>
        </p:nvSpPr>
        <p:spPr>
          <a:xfrm>
            <a:off x="7723468" y="3429000"/>
            <a:ext cx="1099039" cy="499025"/>
          </a:xfrm>
          <a:prstGeom prst="wedgeRoundRectCallout">
            <a:avLst>
              <a:gd fmla="val -56833" name="adj1"/>
              <a:gd fmla="val 126266" name="adj2"/>
              <a:gd fmla="val 16667" name="adj3"/>
            </a:avLst>
          </a:prstGeom>
          <a:solidFill>
            <a:schemeClr val="accen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MECM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(MEAO + MEPM)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0"/>
          <p:cNvSpPr/>
          <p:nvPr/>
        </p:nvSpPr>
        <p:spPr>
          <a:xfrm>
            <a:off x="2390119" y="2366859"/>
            <a:ext cx="782515" cy="499025"/>
          </a:xfrm>
          <a:prstGeom prst="wedgeRoundRectCallout">
            <a:avLst>
              <a:gd fmla="val 52587" name="adj1"/>
              <a:gd fmla="val 94552" name="adj2"/>
              <a:gd fmla="val 16667" name="adj3"/>
            </a:avLst>
          </a:prstGeom>
          <a:solidFill>
            <a:schemeClr val="accen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675" y="1599576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1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531" name="Google Shape;5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532" name="Google Shape;532;p11"/>
          <p:cNvPicPr preferRelativeResize="0"/>
          <p:nvPr/>
        </p:nvPicPr>
        <p:blipFill rotWithShape="1">
          <a:blip r:embed="rId5">
            <a:alphaModFix/>
          </a:blip>
          <a:srcRect b="21608" l="0" r="0" t="19179"/>
          <a:stretch/>
        </p:blipFill>
        <p:spPr>
          <a:xfrm>
            <a:off x="871219" y="5436961"/>
            <a:ext cx="1508252" cy="92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533" name="Google Shape;533;p11"/>
          <p:cNvPicPr preferRelativeResize="0"/>
          <p:nvPr/>
        </p:nvPicPr>
        <p:blipFill rotWithShape="1">
          <a:blip r:embed="rId6">
            <a:alphaModFix/>
          </a:blip>
          <a:srcRect b="21608" l="0" r="0" t="19179"/>
          <a:stretch/>
        </p:blipFill>
        <p:spPr>
          <a:xfrm>
            <a:off x="4819381" y="5436961"/>
            <a:ext cx="1508252" cy="92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534" name="Google Shape;534;p11"/>
          <p:cNvPicPr preferRelativeResize="0"/>
          <p:nvPr/>
        </p:nvPicPr>
        <p:blipFill rotWithShape="1">
          <a:blip r:embed="rId7">
            <a:alphaModFix/>
          </a:blip>
          <a:srcRect b="21608" l="0" r="0" t="19179"/>
          <a:stretch/>
        </p:blipFill>
        <p:spPr>
          <a:xfrm>
            <a:off x="9128236" y="5436961"/>
            <a:ext cx="1508252" cy="9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1"/>
          <p:cNvSpPr/>
          <p:nvPr/>
        </p:nvSpPr>
        <p:spPr>
          <a:xfrm>
            <a:off x="10683761" y="347950"/>
            <a:ext cx="1421709" cy="3701514"/>
          </a:xfrm>
          <a:prstGeom prst="rect">
            <a:avLst/>
          </a:prstGeom>
          <a:solidFill>
            <a:srgbClr val="BDD7EE">
              <a:alpha val="24313"/>
            </a:srgbClr>
          </a:solidFill>
          <a:ln>
            <a:noFill/>
          </a:ln>
          <a:effectLst>
            <a:outerShdw blurRad="50800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1"/>
          <p:cNvSpPr/>
          <p:nvPr/>
        </p:nvSpPr>
        <p:spPr>
          <a:xfrm>
            <a:off x="3323284" y="341453"/>
            <a:ext cx="7245372" cy="3701514"/>
          </a:xfrm>
          <a:prstGeom prst="rect">
            <a:avLst/>
          </a:prstGeom>
          <a:solidFill>
            <a:srgbClr val="DAE3F3">
              <a:alpha val="24313"/>
            </a:srgbClr>
          </a:solidFill>
          <a:ln>
            <a:noFill/>
          </a:ln>
          <a:effectLst>
            <a:outerShdw blurRad="50800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1"/>
          <p:cNvSpPr/>
          <p:nvPr/>
        </p:nvSpPr>
        <p:spPr>
          <a:xfrm>
            <a:off x="532412" y="4166372"/>
            <a:ext cx="11579999" cy="327497"/>
          </a:xfrm>
          <a:custGeom>
            <a:rect b="b" l="l" r="r" t="t"/>
            <a:pathLst>
              <a:path extrusionOk="0" h="289155" w="7201551">
                <a:moveTo>
                  <a:pt x="18887" y="4453"/>
                </a:moveTo>
                <a:lnTo>
                  <a:pt x="0" y="0"/>
                </a:lnTo>
                <a:lnTo>
                  <a:pt x="7201551" y="4453"/>
                </a:lnTo>
                <a:lnTo>
                  <a:pt x="7201551" y="289155"/>
                </a:lnTo>
                <a:lnTo>
                  <a:pt x="18887" y="289155"/>
                </a:lnTo>
                <a:lnTo>
                  <a:pt x="18887" y="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Infrastructure Management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1"/>
          <p:cNvSpPr/>
          <p:nvPr/>
        </p:nvSpPr>
        <p:spPr>
          <a:xfrm>
            <a:off x="532412" y="341454"/>
            <a:ext cx="2659661" cy="3701514"/>
          </a:xfrm>
          <a:prstGeom prst="rect">
            <a:avLst/>
          </a:prstGeom>
          <a:solidFill>
            <a:srgbClr val="EEECE1">
              <a:alpha val="24313"/>
            </a:srgbClr>
          </a:solidFill>
          <a:ln>
            <a:noFill/>
          </a:ln>
          <a:effectLst>
            <a:outerShdw blurRad="50800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t" bIns="45725" lIns="91450" spcFirstLastPara="1" rIns="91450" wrap="square" tIns="45725">
            <a:noAutofit/>
          </a:bodyPr>
          <a:lstStyle/>
          <a:p>
            <a:pPr indent="-222294" lvl="0" marL="182916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400"/>
              <a:buFont typeface="Calibri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1" i="1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" name="Google Shape;539;p11"/>
          <p:cNvGrpSpPr/>
          <p:nvPr/>
        </p:nvGrpSpPr>
        <p:grpSpPr>
          <a:xfrm>
            <a:off x="601884" y="1000244"/>
            <a:ext cx="1699921" cy="2982787"/>
            <a:chOff x="9003350" y="2395328"/>
            <a:chExt cx="1954200" cy="3069847"/>
          </a:xfrm>
        </p:grpSpPr>
        <p:sp>
          <p:nvSpPr>
            <p:cNvPr id="540" name="Google Shape;540;p11"/>
            <p:cNvSpPr/>
            <p:nvPr/>
          </p:nvSpPr>
          <p:spPr>
            <a:xfrm>
              <a:off x="9003350" y="2395328"/>
              <a:ext cx="1954200" cy="3069847"/>
            </a:xfrm>
            <a:prstGeom prst="roundRect">
              <a:avLst>
                <a:gd fmla="val 3751" name="adj"/>
              </a:avLst>
            </a:prstGeom>
            <a:solidFill>
              <a:srgbClr val="B7CCE4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1"/>
            <p:cNvSpPr txBox="1"/>
            <p:nvPr/>
          </p:nvSpPr>
          <p:spPr>
            <a:xfrm>
              <a:off x="9026801" y="2451368"/>
              <a:ext cx="1898905" cy="4563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Developer Platform</a:t>
              </a:r>
              <a:endParaRPr b="1" i="0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9066174" y="3657209"/>
              <a:ext cx="1832699" cy="283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 Package Design</a:t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9062177" y="3283211"/>
              <a:ext cx="1849945" cy="27928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 Development Capability Design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9064011" y="4015754"/>
              <a:ext cx="1840327" cy="226744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SDK/API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9067201" y="4327652"/>
              <a:ext cx="1840173" cy="283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 Test Design</a:t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9063282" y="2911846"/>
              <a:ext cx="1855015" cy="27928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 Image design</a:t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11"/>
          <p:cNvSpPr/>
          <p:nvPr/>
        </p:nvSpPr>
        <p:spPr>
          <a:xfrm>
            <a:off x="608118" y="511888"/>
            <a:ext cx="1654620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120"/>
              <a:buFont typeface="Calibri"/>
              <a:buNone/>
            </a:pPr>
            <a:r>
              <a:rPr b="1" i="0" lang="en-US" sz="112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Design Stage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1"/>
          <p:cNvSpPr/>
          <p:nvPr/>
        </p:nvSpPr>
        <p:spPr>
          <a:xfrm rot="-5400000">
            <a:off x="2171500" y="2352759"/>
            <a:ext cx="552387" cy="291778"/>
          </a:xfrm>
          <a:prstGeom prst="downArrow">
            <a:avLst>
              <a:gd fmla="val 50000" name="adj1"/>
              <a:gd fmla="val 55390" name="adj2"/>
            </a:avLst>
          </a:prstGeom>
          <a:solidFill>
            <a:srgbClr val="B9CDE6"/>
          </a:solidFill>
          <a:ln>
            <a:noFill/>
          </a:ln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1"/>
          <p:cNvSpPr/>
          <p:nvPr/>
        </p:nvSpPr>
        <p:spPr>
          <a:xfrm>
            <a:off x="2551772" y="1009045"/>
            <a:ext cx="1699923" cy="2969289"/>
          </a:xfrm>
          <a:prstGeom prst="roundRect">
            <a:avLst>
              <a:gd fmla="val 3196" name="adj"/>
            </a:avLst>
          </a:prstGeom>
          <a:solidFill>
            <a:srgbClr val="B9CDE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1"/>
          <p:cNvSpPr txBox="1"/>
          <p:nvPr/>
        </p:nvSpPr>
        <p:spPr>
          <a:xfrm>
            <a:off x="2569305" y="1054694"/>
            <a:ext cx="1653493" cy="4022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 Repository</a:t>
            </a:r>
            <a:endParaRPr b="1" i="0" sz="1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1" name="Google Shape;551;p11"/>
          <p:cNvSpPr/>
          <p:nvPr/>
        </p:nvSpPr>
        <p:spPr>
          <a:xfrm>
            <a:off x="2593581" y="1841169"/>
            <a:ext cx="1611276" cy="260198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Experience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1"/>
          <p:cNvSpPr/>
          <p:nvPr/>
        </p:nvSpPr>
        <p:spPr>
          <a:xfrm>
            <a:off x="2593581" y="2828378"/>
            <a:ext cx="1606951" cy="281375"/>
          </a:xfrm>
          <a:prstGeom prst="roundRect">
            <a:avLst>
              <a:gd fmla="val 16667" name="adj"/>
            </a:avLst>
          </a:prstGeom>
          <a:solidFill>
            <a:srgbClr val="93B3D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API/Capability Repository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1"/>
          <p:cNvSpPr/>
          <p:nvPr/>
        </p:nvSpPr>
        <p:spPr>
          <a:xfrm>
            <a:off x="2593581" y="1517886"/>
            <a:ext cx="1606951" cy="27477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Distribution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1"/>
          <p:cNvSpPr/>
          <p:nvPr/>
        </p:nvSpPr>
        <p:spPr>
          <a:xfrm>
            <a:off x="2598036" y="2155373"/>
            <a:ext cx="1611923" cy="285038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Repository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1"/>
          <p:cNvSpPr/>
          <p:nvPr/>
        </p:nvSpPr>
        <p:spPr>
          <a:xfrm>
            <a:off x="2677478" y="3139532"/>
            <a:ext cx="1382864" cy="464536"/>
          </a:xfrm>
          <a:prstGeom prst="flowChartMagneticDisk">
            <a:avLst/>
          </a:prstGeom>
          <a:solidFill>
            <a:srgbClr val="0070C0"/>
          </a:solidFill>
          <a:ln cap="flat" cmpd="sng" w="9525">
            <a:solidFill>
              <a:srgbClr val="F2F7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 repository (remote/local)</a:t>
            </a:r>
            <a:endParaRPr b="1" i="0" sz="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1"/>
          <p:cNvSpPr/>
          <p:nvPr/>
        </p:nvSpPr>
        <p:spPr>
          <a:xfrm>
            <a:off x="3420785" y="506491"/>
            <a:ext cx="2103725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120"/>
              <a:buFont typeface="Calibri"/>
              <a:buNone/>
            </a:pPr>
            <a:r>
              <a:rPr b="1" i="0" lang="en-US" sz="112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Distribution Stage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1"/>
          <p:cNvSpPr/>
          <p:nvPr/>
        </p:nvSpPr>
        <p:spPr>
          <a:xfrm>
            <a:off x="3764244" y="4204194"/>
            <a:ext cx="40064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Kubernetes/MicroK8S/K3S/Openstack...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1"/>
          <p:cNvSpPr/>
          <p:nvPr/>
        </p:nvSpPr>
        <p:spPr>
          <a:xfrm>
            <a:off x="539351" y="4639082"/>
            <a:ext cx="11579998" cy="322453"/>
          </a:xfrm>
          <a:custGeom>
            <a:rect b="b" l="l" r="r" t="t"/>
            <a:pathLst>
              <a:path extrusionOk="0" h="284702" w="7182664">
                <a:moveTo>
                  <a:pt x="0" y="0"/>
                </a:moveTo>
                <a:lnTo>
                  <a:pt x="7182664" y="0"/>
                </a:lnTo>
                <a:lnTo>
                  <a:pt x="7182664" y="284702"/>
                </a:lnTo>
                <a:lnTo>
                  <a:pt x="0" y="2847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1"/>
          <p:cNvSpPr/>
          <p:nvPr/>
        </p:nvSpPr>
        <p:spPr>
          <a:xfrm>
            <a:off x="539350" y="5061429"/>
            <a:ext cx="11579999" cy="322453"/>
          </a:xfrm>
          <a:custGeom>
            <a:rect b="b" l="l" r="r" t="t"/>
            <a:pathLst>
              <a:path extrusionOk="0" h="284702" w="7182664">
                <a:moveTo>
                  <a:pt x="0" y="0"/>
                </a:moveTo>
                <a:lnTo>
                  <a:pt x="7182664" y="0"/>
                </a:lnTo>
                <a:lnTo>
                  <a:pt x="7182664" y="284702"/>
                </a:lnTo>
                <a:lnTo>
                  <a:pt x="0" y="2847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Heterogeneous hardware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1"/>
          <p:cNvSpPr/>
          <p:nvPr/>
        </p:nvSpPr>
        <p:spPr>
          <a:xfrm>
            <a:off x="4035251" y="4679310"/>
            <a:ext cx="302021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Centos/Ubuntu/OpenEuler/...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1"/>
          <p:cNvSpPr/>
          <p:nvPr/>
        </p:nvSpPr>
        <p:spPr>
          <a:xfrm>
            <a:off x="4026134" y="5086510"/>
            <a:ext cx="29480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X86, ARM, GPU, NIC/....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11"/>
          <p:cNvCxnSpPr/>
          <p:nvPr/>
        </p:nvCxnSpPr>
        <p:spPr>
          <a:xfrm>
            <a:off x="2207573" y="5965262"/>
            <a:ext cx="2822797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11"/>
          <p:cNvCxnSpPr/>
          <p:nvPr/>
        </p:nvCxnSpPr>
        <p:spPr>
          <a:xfrm>
            <a:off x="6190838" y="5965261"/>
            <a:ext cx="3125279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11"/>
          <p:cNvSpPr txBox="1"/>
          <p:nvPr/>
        </p:nvSpPr>
        <p:spPr>
          <a:xfrm>
            <a:off x="1033836" y="5711334"/>
            <a:ext cx="1195931" cy="50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Public cloud/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Local development environment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5" name="Google Shape;565;p11"/>
          <p:cNvSpPr txBox="1"/>
          <p:nvPr/>
        </p:nvSpPr>
        <p:spPr>
          <a:xfrm>
            <a:off x="5044701" y="5780584"/>
            <a:ext cx="1099824" cy="369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Private cloud/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Enterprise DC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6" name="Google Shape;566;p11"/>
          <p:cNvSpPr txBox="1"/>
          <p:nvPr/>
        </p:nvSpPr>
        <p:spPr>
          <a:xfrm>
            <a:off x="9374140" y="5849834"/>
            <a:ext cx="1099824" cy="230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Edge node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7" name="Google Shape;567;p11"/>
          <p:cNvSpPr/>
          <p:nvPr/>
        </p:nvSpPr>
        <p:spPr>
          <a:xfrm>
            <a:off x="9881459" y="4686859"/>
            <a:ext cx="1991816" cy="2342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45725" lIns="91450" spcFirstLastPara="1" rIns="91450" wrap="square" tIns="457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OS optimization (eBPF/XDP)</a:t>
            </a:r>
            <a:endParaRPr b="0" i="0" sz="10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8" name="Google Shape;568;p11"/>
          <p:cNvSpPr/>
          <p:nvPr/>
        </p:nvSpPr>
        <p:spPr>
          <a:xfrm>
            <a:off x="4503084" y="1003410"/>
            <a:ext cx="1699923" cy="2969289"/>
          </a:xfrm>
          <a:prstGeom prst="roundRect">
            <a:avLst>
              <a:gd fmla="val 3751" name="adj"/>
            </a:avLst>
          </a:prstGeom>
          <a:solidFill>
            <a:srgbClr val="B9CDE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1"/>
          <p:cNvSpPr txBox="1"/>
          <p:nvPr/>
        </p:nvSpPr>
        <p:spPr>
          <a:xfrm>
            <a:off x="4550552" y="1054694"/>
            <a:ext cx="1618862" cy="448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Management Plane (Orchestrator)</a:t>
            </a:r>
            <a:endParaRPr b="1" i="0" sz="1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0" name="Google Shape;570;p11"/>
          <p:cNvSpPr/>
          <p:nvPr/>
        </p:nvSpPr>
        <p:spPr>
          <a:xfrm>
            <a:off x="4546282" y="1856299"/>
            <a:ext cx="1310914" cy="258412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Package Management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1"/>
          <p:cNvSpPr/>
          <p:nvPr/>
        </p:nvSpPr>
        <p:spPr>
          <a:xfrm>
            <a:off x="4541864" y="3405406"/>
            <a:ext cx="1310914" cy="336691"/>
          </a:xfrm>
          <a:prstGeom prst="roundRect">
            <a:avLst>
              <a:gd fmla="val 16667" name="adj"/>
            </a:avLst>
          </a:prstGeom>
          <a:solidFill>
            <a:srgbClr val="93B3D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Intent-Driven Policy Framework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1"/>
          <p:cNvSpPr/>
          <p:nvPr/>
        </p:nvSpPr>
        <p:spPr>
          <a:xfrm>
            <a:off x="4541864" y="2470313"/>
            <a:ext cx="1310914" cy="257367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 Management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1"/>
          <p:cNvSpPr/>
          <p:nvPr/>
        </p:nvSpPr>
        <p:spPr>
          <a:xfrm>
            <a:off x="4546282" y="1546387"/>
            <a:ext cx="1310914" cy="267053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Orchestration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1"/>
          <p:cNvSpPr/>
          <p:nvPr/>
        </p:nvSpPr>
        <p:spPr>
          <a:xfrm>
            <a:off x="5883716" y="1531169"/>
            <a:ext cx="273589" cy="2210928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1"/>
          <p:cNvSpPr txBox="1"/>
          <p:nvPr/>
        </p:nvSpPr>
        <p:spPr>
          <a:xfrm rot="5400000">
            <a:off x="4928386" y="2513175"/>
            <a:ext cx="2184217" cy="246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1"/>
          <p:cNvSpPr/>
          <p:nvPr/>
        </p:nvSpPr>
        <p:spPr>
          <a:xfrm>
            <a:off x="6497229" y="997781"/>
            <a:ext cx="4011454" cy="2980553"/>
          </a:xfrm>
          <a:prstGeom prst="roundRect">
            <a:avLst>
              <a:gd fmla="val 1538" name="adj"/>
            </a:avLst>
          </a:prstGeom>
          <a:solidFill>
            <a:srgbClr val="BDD7EE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1"/>
          <p:cNvSpPr txBox="1"/>
          <p:nvPr/>
        </p:nvSpPr>
        <p:spPr>
          <a:xfrm>
            <a:off x="6724994" y="956232"/>
            <a:ext cx="3550206" cy="295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77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MEP platform</a:t>
            </a:r>
            <a:endParaRPr b="1" i="0" sz="11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8" name="Google Shape;578;p11"/>
          <p:cNvSpPr/>
          <p:nvPr/>
        </p:nvSpPr>
        <p:spPr>
          <a:xfrm>
            <a:off x="6564777" y="1787547"/>
            <a:ext cx="3847398" cy="234064"/>
          </a:xfrm>
          <a:prstGeom prst="roundRect">
            <a:avLst>
              <a:gd fmla="val 7276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Gateway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1"/>
          <p:cNvSpPr/>
          <p:nvPr/>
        </p:nvSpPr>
        <p:spPr>
          <a:xfrm>
            <a:off x="7478788" y="510223"/>
            <a:ext cx="1745991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120"/>
              <a:buFont typeface="Calibri"/>
              <a:buNone/>
            </a:pPr>
            <a:r>
              <a:rPr b="1" i="0" lang="en-US" sz="112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Running Stage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0" name="Google Shape;580;p11"/>
          <p:cNvGrpSpPr/>
          <p:nvPr/>
        </p:nvGrpSpPr>
        <p:grpSpPr>
          <a:xfrm>
            <a:off x="8557465" y="2371943"/>
            <a:ext cx="1858256" cy="1489418"/>
            <a:chOff x="9420181" y="3257677"/>
            <a:chExt cx="2136216" cy="1315045"/>
          </a:xfrm>
        </p:grpSpPr>
        <p:sp>
          <p:nvSpPr>
            <p:cNvPr id="581" name="Google Shape;581;p11"/>
            <p:cNvSpPr/>
            <p:nvPr/>
          </p:nvSpPr>
          <p:spPr>
            <a:xfrm>
              <a:off x="9420181" y="3313291"/>
              <a:ext cx="2136216" cy="1259431"/>
            </a:xfrm>
            <a:prstGeom prst="roundRect">
              <a:avLst>
                <a:gd fmla="val 2199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9478904" y="4208083"/>
              <a:ext cx="1983742" cy="297189"/>
            </a:xfrm>
            <a:prstGeom prst="roundRect">
              <a:avLst>
                <a:gd fmla="val 6218" name="adj"/>
              </a:avLst>
            </a:prstGeom>
            <a:solidFill>
              <a:srgbClr val="93B3D7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Network Programmable Interface</a:t>
              </a:r>
              <a:endParaRPr b="0" i="0" sz="10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9478904" y="3874325"/>
              <a:ext cx="921723" cy="297189"/>
            </a:xfrm>
            <a:prstGeom prst="roundRect">
              <a:avLst>
                <a:gd fmla="val 10136" name="adj"/>
              </a:avLst>
            </a:prstGeom>
            <a:solidFill>
              <a:srgbClr val="93B3D7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DN/TSN</a:t>
              </a:r>
              <a:endParaRPr b="0" i="0" sz="9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10553028" y="3871907"/>
              <a:ext cx="921723" cy="296681"/>
            </a:xfrm>
            <a:prstGeom prst="roundRect">
              <a:avLst>
                <a:gd fmla="val 7524" name="adj"/>
              </a:avLst>
            </a:prstGeom>
            <a:solidFill>
              <a:srgbClr val="93B3D7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SR-IOV/...</a:t>
              </a:r>
              <a:endParaRPr b="0" i="0" sz="9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9478904" y="3538150"/>
              <a:ext cx="1995846" cy="297189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9050">
              <a:solidFill>
                <a:srgbClr val="FFFFFF"/>
              </a:solidFill>
              <a:prstDash val="dashDot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Multiple network planes (Calico and Cilium)</a:t>
              </a:r>
              <a:endParaRPr b="0" i="0" sz="105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1"/>
            <p:cNvSpPr txBox="1"/>
            <p:nvPr/>
          </p:nvSpPr>
          <p:spPr>
            <a:xfrm>
              <a:off x="9612077" y="3257677"/>
              <a:ext cx="1729500" cy="35518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Data plane</a:t>
              </a:r>
              <a:endParaRPr b="0" i="0" sz="14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7" name="Google Shape;587;p11"/>
          <p:cNvSpPr/>
          <p:nvPr/>
        </p:nvSpPr>
        <p:spPr>
          <a:xfrm>
            <a:off x="6559726" y="2439518"/>
            <a:ext cx="1928906" cy="1426429"/>
          </a:xfrm>
          <a:prstGeom prst="roundRect">
            <a:avLst>
              <a:gd fmla="val 1874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1"/>
          <p:cNvSpPr/>
          <p:nvPr/>
        </p:nvSpPr>
        <p:spPr>
          <a:xfrm>
            <a:off x="7501063" y="2722888"/>
            <a:ext cx="923832" cy="1059651"/>
          </a:xfrm>
          <a:prstGeom prst="roundRect">
            <a:avLst>
              <a:gd fmla="val 3819" name="adj"/>
            </a:avLst>
          </a:prstGeom>
          <a:solidFill>
            <a:srgbClr val="93B3D7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Open Capabilities (Hardware capability, 5G network capability, and third-party ecosystem capability)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1"/>
          <p:cNvSpPr txBox="1"/>
          <p:nvPr/>
        </p:nvSpPr>
        <p:spPr>
          <a:xfrm>
            <a:off x="6791816" y="2403971"/>
            <a:ext cx="1504460" cy="2853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 Capabilities</a:t>
            </a:r>
            <a:endParaRPr b="0" i="0" sz="14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0" name="Google Shape;590;p11"/>
          <p:cNvSpPr/>
          <p:nvPr/>
        </p:nvSpPr>
        <p:spPr>
          <a:xfrm>
            <a:off x="9207357" y="1138263"/>
            <a:ext cx="1206946" cy="268322"/>
          </a:xfrm>
          <a:prstGeom prst="roundRect">
            <a:avLst>
              <a:gd fmla="val 10114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Lifecycle Management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1"/>
          <p:cNvSpPr/>
          <p:nvPr/>
        </p:nvSpPr>
        <p:spPr>
          <a:xfrm rot="-5400000">
            <a:off x="4108347" y="2340441"/>
            <a:ext cx="552387" cy="323482"/>
          </a:xfrm>
          <a:prstGeom prst="downArrow">
            <a:avLst>
              <a:gd fmla="val 50000" name="adj1"/>
              <a:gd fmla="val 55390" name="adj2"/>
            </a:avLst>
          </a:prstGeom>
          <a:solidFill>
            <a:srgbClr val="B9CDE6"/>
          </a:solidFill>
          <a:ln>
            <a:noFill/>
          </a:ln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1"/>
          <p:cNvSpPr/>
          <p:nvPr/>
        </p:nvSpPr>
        <p:spPr>
          <a:xfrm>
            <a:off x="8557465" y="2118974"/>
            <a:ext cx="1849965" cy="281899"/>
          </a:xfrm>
          <a:prstGeom prst="roundRect">
            <a:avLst>
              <a:gd fmla="val 4191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Security/Audit/Log/Load balancing/Monitoring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1"/>
          <p:cNvSpPr/>
          <p:nvPr/>
        </p:nvSpPr>
        <p:spPr>
          <a:xfrm>
            <a:off x="6559727" y="2119879"/>
            <a:ext cx="1928906" cy="281899"/>
          </a:xfrm>
          <a:prstGeom prst="roundRect">
            <a:avLst>
              <a:gd fmla="val 7310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Container/VM orchestration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11"/>
          <p:cNvGrpSpPr/>
          <p:nvPr/>
        </p:nvGrpSpPr>
        <p:grpSpPr>
          <a:xfrm>
            <a:off x="6564777" y="1206167"/>
            <a:ext cx="1193178" cy="512369"/>
            <a:chOff x="6793334" y="2246087"/>
            <a:chExt cx="1371654" cy="452383"/>
          </a:xfrm>
        </p:grpSpPr>
        <p:sp>
          <p:nvSpPr>
            <p:cNvPr id="595" name="Google Shape;595;p11"/>
            <p:cNvSpPr/>
            <p:nvPr/>
          </p:nvSpPr>
          <p:spPr>
            <a:xfrm>
              <a:off x="6793334" y="2286228"/>
              <a:ext cx="1371654" cy="412242"/>
            </a:xfrm>
            <a:prstGeom prst="roundRect">
              <a:avLst>
                <a:gd fmla="val 6359" name="adj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6823952" y="2578106"/>
              <a:ext cx="1309979" cy="106763"/>
            </a:xfrm>
            <a:prstGeom prst="rect">
              <a:avLst/>
            </a:prstGeom>
            <a:solidFill>
              <a:srgbClr val="00B0F0">
                <a:alpha val="81568"/>
              </a:srgbClr>
            </a:solidFill>
            <a:ln>
              <a:noFill/>
            </a:ln>
          </p:spPr>
          <p:txBody>
            <a:bodyPr anchorCtr="1" anchor="ctr" bIns="45725" lIns="91450" spcFirstLastPara="1" rIns="91450" wrap="square" tIns="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Microsoft Yahei"/>
                <a:buNone/>
              </a:pPr>
              <a:r>
                <a:rPr b="0" i="0" lang="en-US" sz="7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Application Agent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6827423" y="2246087"/>
              <a:ext cx="1309979" cy="203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Containerized Apps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11"/>
          <p:cNvSpPr/>
          <p:nvPr/>
        </p:nvSpPr>
        <p:spPr>
          <a:xfrm>
            <a:off x="7873062" y="1251630"/>
            <a:ext cx="1101735" cy="466905"/>
          </a:xfrm>
          <a:prstGeom prst="roundRect">
            <a:avLst>
              <a:gd fmla="val 3888" name="adj"/>
            </a:avLst>
          </a:prstGeom>
          <a:solidFill>
            <a:srgbClr val="92D050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6594430" y="2722887"/>
            <a:ext cx="824504" cy="1059652"/>
          </a:xfrm>
          <a:prstGeom prst="roundRect">
            <a:avLst>
              <a:gd fmla="val 5470" name="adj"/>
            </a:avLst>
          </a:prstGeom>
          <a:solidFill>
            <a:srgbClr val="93B3D7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cloud capability integration and openness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11736482" y="1046791"/>
            <a:ext cx="273590" cy="281457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1"/>
          <p:cNvSpPr txBox="1"/>
          <p:nvPr/>
        </p:nvSpPr>
        <p:spPr>
          <a:xfrm rot="5400000">
            <a:off x="10479341" y="2330621"/>
            <a:ext cx="2787859" cy="24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Workgroup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11418802" y="1046791"/>
            <a:ext cx="273590" cy="2814566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1"/>
          <p:cNvSpPr txBox="1"/>
          <p:nvPr/>
        </p:nvSpPr>
        <p:spPr>
          <a:xfrm rot="5400000">
            <a:off x="10161668" y="2330619"/>
            <a:ext cx="2787855" cy="24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Integration Workgroup Integration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1"/>
          <p:cNvSpPr/>
          <p:nvPr/>
        </p:nvSpPr>
        <p:spPr>
          <a:xfrm>
            <a:off x="11101121" y="1046794"/>
            <a:ext cx="273590" cy="2814566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1"/>
          <p:cNvSpPr txBox="1"/>
          <p:nvPr/>
        </p:nvSpPr>
        <p:spPr>
          <a:xfrm rot="5400000">
            <a:off x="9843968" y="2330619"/>
            <a:ext cx="2787855" cy="24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Workgroup Security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1"/>
          <p:cNvSpPr/>
          <p:nvPr/>
        </p:nvSpPr>
        <p:spPr>
          <a:xfrm>
            <a:off x="1281516" y="3656247"/>
            <a:ext cx="2403034" cy="264661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Test Platform (ATP)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1"/>
          <p:cNvSpPr/>
          <p:nvPr/>
        </p:nvSpPr>
        <p:spPr>
          <a:xfrm>
            <a:off x="2598036" y="2493894"/>
            <a:ext cx="1616555" cy="285038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Warehouse Interworking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1"/>
          <p:cNvSpPr/>
          <p:nvPr/>
        </p:nvSpPr>
        <p:spPr>
          <a:xfrm>
            <a:off x="4541864" y="2159855"/>
            <a:ext cx="1310914" cy="258412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Rule Management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1"/>
          <p:cNvSpPr/>
          <p:nvPr/>
        </p:nvSpPr>
        <p:spPr>
          <a:xfrm>
            <a:off x="4541864" y="3126894"/>
            <a:ext cx="1310914" cy="227932"/>
          </a:xfrm>
          <a:prstGeom prst="roundRect">
            <a:avLst>
              <a:gd fmla="val 16667" name="adj"/>
            </a:avLst>
          </a:prstGeom>
          <a:solidFill>
            <a:srgbClr val="93B3D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Connector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1"/>
          <p:cNvSpPr/>
          <p:nvPr/>
        </p:nvSpPr>
        <p:spPr>
          <a:xfrm>
            <a:off x="4541864" y="2784572"/>
            <a:ext cx="1310914" cy="289840"/>
          </a:xfrm>
          <a:prstGeom prst="roundRect">
            <a:avLst>
              <a:gd fmla="val 15330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Pluggable Multicloud Management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1"/>
          <p:cNvSpPr/>
          <p:nvPr/>
        </p:nvSpPr>
        <p:spPr>
          <a:xfrm>
            <a:off x="10783441" y="1046794"/>
            <a:ext cx="273590" cy="2814566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1"/>
          <p:cNvSpPr txBox="1"/>
          <p:nvPr/>
        </p:nvSpPr>
        <p:spPr>
          <a:xfrm rot="5400000">
            <a:off x="9526293" y="2330619"/>
            <a:ext cx="2787855" cy="24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1"/>
          <p:cNvSpPr/>
          <p:nvPr/>
        </p:nvSpPr>
        <p:spPr>
          <a:xfrm>
            <a:off x="9208976" y="1454613"/>
            <a:ext cx="1199134" cy="268322"/>
          </a:xfrm>
          <a:prstGeom prst="roundRect">
            <a:avLst>
              <a:gd fmla="val 683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Rule Manager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1"/>
          <p:cNvSpPr/>
          <p:nvPr/>
        </p:nvSpPr>
        <p:spPr>
          <a:xfrm>
            <a:off x="10846351" y="513671"/>
            <a:ext cx="1050288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120"/>
              <a:buFont typeface="Calibri"/>
              <a:buNone/>
            </a:pPr>
            <a:r>
              <a:rPr b="1" i="0" lang="en-US" sz="112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services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1"/>
          <p:cNvSpPr/>
          <p:nvPr/>
        </p:nvSpPr>
        <p:spPr>
          <a:xfrm rot="-5400000">
            <a:off x="6070709" y="2346637"/>
            <a:ext cx="552387" cy="323482"/>
          </a:xfrm>
          <a:prstGeom prst="downArrow">
            <a:avLst>
              <a:gd fmla="val 50000" name="adj1"/>
              <a:gd fmla="val 55390" name="adj2"/>
            </a:avLst>
          </a:prstGeom>
          <a:solidFill>
            <a:srgbClr val="B9CDE6"/>
          </a:solidFill>
          <a:ln>
            <a:noFill/>
          </a:ln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1"/>
          <p:cNvSpPr/>
          <p:nvPr/>
        </p:nvSpPr>
        <p:spPr>
          <a:xfrm>
            <a:off x="8060194" y="1203487"/>
            <a:ext cx="72290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VM Apps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7900201" y="1579532"/>
            <a:ext cx="1049201" cy="119801"/>
          </a:xfrm>
          <a:prstGeom prst="rect">
            <a:avLst/>
          </a:prstGeom>
          <a:solidFill>
            <a:srgbClr val="00B0F0">
              <a:alpha val="81568"/>
            </a:srgbClr>
          </a:solidFill>
          <a:ln>
            <a:noFill/>
          </a:ln>
        </p:spPr>
        <p:txBody>
          <a:bodyPr anchorCtr="1" anchor="ctr" bIns="45725" lIns="91450" spcFirstLastPara="1" rIns="9145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icrosoft Yahei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6693776" y="1433096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6924503" y="1431478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8108186" y="1416287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8384673" y="1413592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1"/>
          <p:cNvSpPr/>
          <p:nvPr/>
        </p:nvSpPr>
        <p:spPr>
          <a:xfrm>
            <a:off x="8667252" y="1412485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1"/>
          <p:cNvSpPr/>
          <p:nvPr/>
        </p:nvSpPr>
        <p:spPr>
          <a:xfrm rot="10800000">
            <a:off x="8977665" y="1301019"/>
            <a:ext cx="348797" cy="260093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1B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1"/>
          <p:cNvSpPr txBox="1"/>
          <p:nvPr/>
        </p:nvSpPr>
        <p:spPr>
          <a:xfrm rot="-5400000">
            <a:off x="-1627258" y="2525417"/>
            <a:ext cx="38015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4112" y="2260688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2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632" name="Google Shape;63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2"/>
          <p:cNvSpPr txBox="1"/>
          <p:nvPr/>
        </p:nvSpPr>
        <p:spPr>
          <a:xfrm rot="-5400000">
            <a:off x="-1627258" y="2525417"/>
            <a:ext cx="38015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2"/>
          <p:cNvSpPr/>
          <p:nvPr/>
        </p:nvSpPr>
        <p:spPr>
          <a:xfrm>
            <a:off x="687910" y="636069"/>
            <a:ext cx="10953946" cy="4813279"/>
          </a:xfrm>
          <a:prstGeom prst="rect">
            <a:avLst/>
          </a:prstGeom>
          <a:gradFill>
            <a:gsLst>
              <a:gs pos="0">
                <a:srgbClr val="929292">
                  <a:alpha val="0"/>
                </a:srgbClr>
              </a:gs>
              <a:gs pos="75000">
                <a:srgbClr val="929292">
                  <a:alpha val="0"/>
                </a:srgbClr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5" name="Google Shape;635;p12"/>
          <p:cNvSpPr/>
          <p:nvPr/>
        </p:nvSpPr>
        <p:spPr>
          <a:xfrm>
            <a:off x="864435" y="4485671"/>
            <a:ext cx="10587968" cy="2190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6" name="Google Shape;636;p12"/>
          <p:cNvSpPr txBox="1"/>
          <p:nvPr/>
        </p:nvSpPr>
        <p:spPr>
          <a:xfrm>
            <a:off x="936128" y="4532475"/>
            <a:ext cx="1367361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Infrastructure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2"/>
          <p:cNvSpPr/>
          <p:nvPr/>
        </p:nvSpPr>
        <p:spPr>
          <a:xfrm>
            <a:off x="864435" y="4776516"/>
            <a:ext cx="10587968" cy="2190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8" name="Google Shape;638;p12"/>
          <p:cNvSpPr txBox="1"/>
          <p:nvPr/>
        </p:nvSpPr>
        <p:spPr>
          <a:xfrm>
            <a:off x="1163076" y="4823320"/>
            <a:ext cx="88806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Operating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864435" y="5067361"/>
            <a:ext cx="10587968" cy="2190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0" name="Google Shape;640;p12"/>
          <p:cNvSpPr txBox="1"/>
          <p:nvPr/>
        </p:nvSpPr>
        <p:spPr>
          <a:xfrm>
            <a:off x="965909" y="5120515"/>
            <a:ext cx="128240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Heterogeneous 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2"/>
          <p:cNvSpPr txBox="1"/>
          <p:nvPr/>
        </p:nvSpPr>
        <p:spPr>
          <a:xfrm>
            <a:off x="4879501" y="4485748"/>
            <a:ext cx="2682805" cy="21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Kubernetes/MicroK8S/K3S/Openstack...</a:t>
            </a:r>
            <a:endParaRPr b="0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2" name="Google Shape;642;p12"/>
          <p:cNvSpPr/>
          <p:nvPr/>
        </p:nvSpPr>
        <p:spPr>
          <a:xfrm>
            <a:off x="5133271" y="4783138"/>
            <a:ext cx="2175262" cy="21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Centos/Ubuntu/OpenEuler/...</a:t>
            </a:r>
            <a:endParaRPr b="0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5159246" y="5064231"/>
            <a:ext cx="2123315" cy="21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X86, ARM, GPU, NIC/....</a:t>
            </a:r>
            <a:endParaRPr b="0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9858717" y="4780642"/>
            <a:ext cx="1645822" cy="21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OS Optimization (eBPF/XDP)</a:t>
            </a:r>
            <a:endParaRPr b="0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3277931" y="795565"/>
            <a:ext cx="7151078" cy="3530217"/>
          </a:xfrm>
          <a:prstGeom prst="rect">
            <a:avLst/>
          </a:prstGeom>
          <a:gradFill>
            <a:gsLst>
              <a:gs pos="0">
                <a:srgbClr val="D8E2F3">
                  <a:alpha val="89411"/>
                </a:srgbClr>
              </a:gs>
              <a:gs pos="80000">
                <a:srgbClr val="D8E2F3">
                  <a:alpha val="89411"/>
                </a:srgbClr>
              </a:gs>
              <a:gs pos="100000">
                <a:srgbClr val="F3F3F7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p12"/>
          <p:cNvSpPr/>
          <p:nvPr/>
        </p:nvSpPr>
        <p:spPr>
          <a:xfrm>
            <a:off x="7185752" y="1238618"/>
            <a:ext cx="3144764" cy="2810741"/>
          </a:xfrm>
          <a:prstGeom prst="roundRect">
            <a:avLst>
              <a:gd fmla="val 2924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9173469" y="2531071"/>
            <a:ext cx="1145953" cy="1464797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p12"/>
          <p:cNvSpPr/>
          <p:nvPr/>
        </p:nvSpPr>
        <p:spPr>
          <a:xfrm>
            <a:off x="7185752" y="2534330"/>
            <a:ext cx="1955348" cy="1461537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929292">
                  <a:alpha val="0"/>
                </a:srgbClr>
              </a:gs>
              <a:gs pos="75000">
                <a:srgbClr val="929292">
                  <a:alpha val="0"/>
                </a:srgbClr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9" name="Google Shape;649;p12"/>
          <p:cNvSpPr/>
          <p:nvPr/>
        </p:nvSpPr>
        <p:spPr>
          <a:xfrm>
            <a:off x="8193362" y="2773010"/>
            <a:ext cx="947738" cy="1222858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p12"/>
          <p:cNvSpPr/>
          <p:nvPr/>
        </p:nvSpPr>
        <p:spPr>
          <a:xfrm>
            <a:off x="7251210" y="1533659"/>
            <a:ext cx="1095957" cy="453475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1" name="Google Shape;651;p12"/>
          <p:cNvSpPr/>
          <p:nvPr/>
        </p:nvSpPr>
        <p:spPr>
          <a:xfrm>
            <a:off x="9091464" y="1262890"/>
            <a:ext cx="1207302" cy="724244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864435" y="795565"/>
            <a:ext cx="2261097" cy="3530217"/>
          </a:xfrm>
          <a:prstGeom prst="rect">
            <a:avLst/>
          </a:prstGeom>
          <a:gradFill>
            <a:gsLst>
              <a:gs pos="0">
                <a:srgbClr val="E1EFD8">
                  <a:alpha val="69411"/>
                </a:srgbClr>
              </a:gs>
              <a:gs pos="80000">
                <a:srgbClr val="E1EFD8">
                  <a:alpha val="69411"/>
                </a:srgbClr>
              </a:gs>
              <a:gs pos="100000">
                <a:srgbClr val="F3F3F7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3" name="Google Shape;653;p12"/>
          <p:cNvSpPr/>
          <p:nvPr/>
        </p:nvSpPr>
        <p:spPr>
          <a:xfrm>
            <a:off x="1024721" y="1238619"/>
            <a:ext cx="1255306" cy="2813160"/>
          </a:xfrm>
          <a:prstGeom prst="roundRect">
            <a:avLst>
              <a:gd fmla="val 4698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4" name="Google Shape;654;p12"/>
          <p:cNvSpPr txBox="1"/>
          <p:nvPr/>
        </p:nvSpPr>
        <p:spPr>
          <a:xfrm>
            <a:off x="1002131" y="960240"/>
            <a:ext cx="196207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App Development Design Stage</a:t>
            </a:r>
            <a:endParaRPr b="1" i="0" sz="1000" u="none" cap="none" strike="noStrike">
              <a:solidFill>
                <a:srgbClr val="0244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4380654" y="959982"/>
            <a:ext cx="184024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Application Distribution Stage</a:t>
            </a:r>
            <a:endParaRPr b="1" i="0" sz="1000" u="none" cap="none" strike="noStrike">
              <a:solidFill>
                <a:srgbClr val="0244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6" name="Google Shape;656;p12"/>
          <p:cNvSpPr txBox="1"/>
          <p:nvPr/>
        </p:nvSpPr>
        <p:spPr>
          <a:xfrm>
            <a:off x="7877088" y="959634"/>
            <a:ext cx="163346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Application Running Stage</a:t>
            </a:r>
            <a:endParaRPr b="1" i="0" sz="1000" u="none" cap="none" strike="noStrike">
              <a:solidFill>
                <a:srgbClr val="0244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1112374" y="1542440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SDK/API/Plugin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8" name="Google Shape;658;p12"/>
          <p:cNvSpPr txBox="1"/>
          <p:nvPr/>
        </p:nvSpPr>
        <p:spPr>
          <a:xfrm>
            <a:off x="1104951" y="1340580"/>
            <a:ext cx="10948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Developer 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1104951" y="1896570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 Development Capability Design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1104951" y="2251424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Container/Virtual Machine Packaging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1102259" y="2611473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Online Debugging and Optimization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2" name="Google Shape;662;p12"/>
          <p:cNvSpPr/>
          <p:nvPr/>
        </p:nvSpPr>
        <p:spPr>
          <a:xfrm>
            <a:off x="1102259" y="2970700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Sandbox/5G Environment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2492366" y="1238619"/>
            <a:ext cx="1255306" cy="2813160"/>
          </a:xfrm>
          <a:prstGeom prst="roundRect">
            <a:avLst>
              <a:gd fmla="val 4698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4" name="Google Shape;664;p12"/>
          <p:cNvSpPr txBox="1"/>
          <p:nvPr/>
        </p:nvSpPr>
        <p:spPr>
          <a:xfrm>
            <a:off x="2589426" y="1340580"/>
            <a:ext cx="10611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 Design </a:t>
            </a:r>
            <a:endParaRPr b="1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580019" y="1875159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Deployment Package Design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2580019" y="2520528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Package Design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3960831" y="1238619"/>
            <a:ext cx="1255306" cy="2813160"/>
          </a:xfrm>
          <a:prstGeom prst="roundRect">
            <a:avLst>
              <a:gd fmla="val 4698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4040889" y="1906975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Distribution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9" name="Google Shape;669;p12"/>
          <p:cNvSpPr txBox="1"/>
          <p:nvPr/>
        </p:nvSpPr>
        <p:spPr>
          <a:xfrm>
            <a:off x="3956904" y="1340580"/>
            <a:ext cx="1263166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 Repository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4040889" y="2264480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Experience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4037815" y="2619564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Repository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4040889" y="2971841"/>
            <a:ext cx="107236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Warehouse Interworking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4031952" y="3332481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API/Capability Repository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415124" y="1238618"/>
            <a:ext cx="1587379" cy="2810741"/>
          </a:xfrm>
          <a:prstGeom prst="roundRect">
            <a:avLst>
              <a:gd fmla="val 4698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5481612" y="1650356"/>
            <a:ext cx="1140206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Orchestration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6" name="Google Shape;676;p12"/>
          <p:cNvSpPr txBox="1"/>
          <p:nvPr/>
        </p:nvSpPr>
        <p:spPr>
          <a:xfrm>
            <a:off x="5595702" y="1322012"/>
            <a:ext cx="12743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Management </a:t>
            </a:r>
            <a:endParaRPr b="1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Orchestration Platform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7" name="Google Shape;677;p12"/>
          <p:cNvSpPr/>
          <p:nvPr/>
        </p:nvSpPr>
        <p:spPr>
          <a:xfrm>
            <a:off x="5482387" y="1947940"/>
            <a:ext cx="1140207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Package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8" name="Google Shape;678;p12"/>
          <p:cNvSpPr/>
          <p:nvPr/>
        </p:nvSpPr>
        <p:spPr>
          <a:xfrm>
            <a:off x="5482388" y="2247457"/>
            <a:ext cx="1140208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Rule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12"/>
          <p:cNvSpPr/>
          <p:nvPr/>
        </p:nvSpPr>
        <p:spPr>
          <a:xfrm>
            <a:off x="5477070" y="2543572"/>
            <a:ext cx="1145526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Resource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0" name="Google Shape;680;p12"/>
          <p:cNvSpPr/>
          <p:nvPr/>
        </p:nvSpPr>
        <p:spPr>
          <a:xfrm>
            <a:off x="5483611" y="2840066"/>
            <a:ext cx="1153630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Pluggable Multi-VIM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1" name="Google Shape;681;p12"/>
          <p:cNvSpPr/>
          <p:nvPr/>
        </p:nvSpPr>
        <p:spPr>
          <a:xfrm rot="5400000">
            <a:off x="6279636" y="2321940"/>
            <a:ext cx="108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SDK/API/Plugin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2" name="Google Shape;682;p12"/>
          <p:cNvSpPr/>
          <p:nvPr/>
        </p:nvSpPr>
        <p:spPr>
          <a:xfrm>
            <a:off x="5483611" y="3130672"/>
            <a:ext cx="1153631" cy="252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Profile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3" name="Google Shape;683;p12"/>
          <p:cNvSpPr/>
          <p:nvPr/>
        </p:nvSpPr>
        <p:spPr>
          <a:xfrm>
            <a:off x="5483612" y="3423523"/>
            <a:ext cx="1153632" cy="252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Cloud Connector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4" name="Google Shape;684;p12"/>
          <p:cNvSpPr/>
          <p:nvPr/>
        </p:nvSpPr>
        <p:spPr>
          <a:xfrm>
            <a:off x="5489986" y="3723985"/>
            <a:ext cx="1153632" cy="252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Intent-Driven Policy Framework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5" name="Google Shape;685;p12"/>
          <p:cNvSpPr/>
          <p:nvPr/>
        </p:nvSpPr>
        <p:spPr>
          <a:xfrm>
            <a:off x="7298344" y="1790632"/>
            <a:ext cx="1009567" cy="136603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Agent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6" name="Google Shape;686;p12"/>
          <p:cNvSpPr txBox="1"/>
          <p:nvPr/>
        </p:nvSpPr>
        <p:spPr>
          <a:xfrm>
            <a:off x="8018512" y="1360286"/>
            <a:ext cx="799899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Edge 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2"/>
          <p:cNvSpPr/>
          <p:nvPr/>
        </p:nvSpPr>
        <p:spPr>
          <a:xfrm>
            <a:off x="7273405" y="2272403"/>
            <a:ext cx="1823809" cy="227053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Container/Virtual Machine and WASM (PoC) orchestration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8" name="Google Shape;688;p12"/>
          <p:cNvSpPr/>
          <p:nvPr/>
        </p:nvSpPr>
        <p:spPr>
          <a:xfrm>
            <a:off x="7273405" y="2016242"/>
            <a:ext cx="3025540" cy="194985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API Gateway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9" name="Google Shape;689;p12"/>
          <p:cNvSpPr/>
          <p:nvPr/>
        </p:nvSpPr>
        <p:spPr>
          <a:xfrm>
            <a:off x="7271032" y="2775889"/>
            <a:ext cx="900000" cy="212710"/>
          </a:xfrm>
          <a:prstGeom prst="roundRect">
            <a:avLst>
              <a:gd fmla="val 15713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Remote Capability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0" name="Google Shape;690;p12"/>
          <p:cNvSpPr/>
          <p:nvPr/>
        </p:nvSpPr>
        <p:spPr>
          <a:xfrm>
            <a:off x="10499593" y="792516"/>
            <a:ext cx="965740" cy="3530216"/>
          </a:xfrm>
          <a:prstGeom prst="roundRect">
            <a:avLst>
              <a:gd fmla="val 394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1" name="Google Shape;691;p12"/>
          <p:cNvSpPr txBox="1"/>
          <p:nvPr/>
        </p:nvSpPr>
        <p:spPr>
          <a:xfrm>
            <a:off x="7318543" y="2578130"/>
            <a:ext cx="790281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17D09"/>
                </a:solidFill>
                <a:latin typeface="Raleway"/>
                <a:ea typeface="Raleway"/>
                <a:cs typeface="Raleway"/>
                <a:sym typeface="Raleway"/>
              </a:rPr>
              <a:t>Open Capability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2"/>
          <p:cNvSpPr txBox="1"/>
          <p:nvPr/>
        </p:nvSpPr>
        <p:spPr>
          <a:xfrm>
            <a:off x="8223873" y="2787027"/>
            <a:ext cx="8654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17D09"/>
                </a:solidFill>
                <a:latin typeface="Raleway"/>
                <a:ea typeface="Raleway"/>
                <a:cs typeface="Raleway"/>
                <a:sym typeface="Raleway"/>
              </a:rPr>
              <a:t>Local Openness Capability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2"/>
          <p:cNvSpPr txBox="1"/>
          <p:nvPr/>
        </p:nvSpPr>
        <p:spPr>
          <a:xfrm>
            <a:off x="9467704" y="2579805"/>
            <a:ext cx="53700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17D09"/>
                </a:solidFill>
                <a:latin typeface="Raleway"/>
                <a:ea typeface="Raleway"/>
                <a:cs typeface="Raleway"/>
                <a:sym typeface="Raleway"/>
              </a:rPr>
              <a:t>Data plane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2"/>
          <p:cNvSpPr/>
          <p:nvPr/>
        </p:nvSpPr>
        <p:spPr>
          <a:xfrm>
            <a:off x="9194133" y="2823101"/>
            <a:ext cx="1125477" cy="353291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Multiple network planes (Calico and Cilium)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5" name="Google Shape;695;p12"/>
          <p:cNvSpPr/>
          <p:nvPr/>
        </p:nvSpPr>
        <p:spPr>
          <a:xfrm>
            <a:off x="9195935" y="3470299"/>
            <a:ext cx="1123674" cy="478621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Network Programmable Interface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6" name="Google Shape;696;p12"/>
          <p:cNvSpPr/>
          <p:nvPr/>
        </p:nvSpPr>
        <p:spPr>
          <a:xfrm>
            <a:off x="9195935" y="3268656"/>
            <a:ext cx="551930" cy="161284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DN/TSN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7" name="Google Shape;697;p12"/>
          <p:cNvSpPr/>
          <p:nvPr/>
        </p:nvSpPr>
        <p:spPr>
          <a:xfrm>
            <a:off x="9769277" y="3268298"/>
            <a:ext cx="540000" cy="162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SR-IOV/...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8" name="Google Shape;698;p12"/>
          <p:cNvSpPr/>
          <p:nvPr/>
        </p:nvSpPr>
        <p:spPr>
          <a:xfrm>
            <a:off x="9164025" y="2272404"/>
            <a:ext cx="1134920" cy="23273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Security/Audit/Load Balancing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9" name="Google Shape;699;p12"/>
          <p:cNvSpPr/>
          <p:nvPr/>
        </p:nvSpPr>
        <p:spPr>
          <a:xfrm>
            <a:off x="10564651" y="1238618"/>
            <a:ext cx="234000" cy="2813851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0" name="Google Shape;700;p12"/>
          <p:cNvSpPr txBox="1"/>
          <p:nvPr/>
        </p:nvSpPr>
        <p:spPr>
          <a:xfrm rot="5400000">
            <a:off x="10158685" y="2552613"/>
            <a:ext cx="108138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User Management</a:t>
            </a:r>
            <a:endParaRPr b="0"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1" name="Google Shape;701;p12"/>
          <p:cNvSpPr/>
          <p:nvPr/>
        </p:nvSpPr>
        <p:spPr>
          <a:xfrm>
            <a:off x="10869235" y="1238618"/>
            <a:ext cx="234000" cy="2813851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2" name="Google Shape;702;p12"/>
          <p:cNvSpPr txBox="1"/>
          <p:nvPr/>
        </p:nvSpPr>
        <p:spPr>
          <a:xfrm rot="5400000">
            <a:off x="10410077" y="2548707"/>
            <a:ext cx="116634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Image Management</a:t>
            </a:r>
            <a:endParaRPr b="0"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3" name="Google Shape;703;p12"/>
          <p:cNvSpPr/>
          <p:nvPr/>
        </p:nvSpPr>
        <p:spPr>
          <a:xfrm>
            <a:off x="11173819" y="1238618"/>
            <a:ext cx="234000" cy="2813851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4" name="Google Shape;704;p12"/>
          <p:cNvSpPr txBox="1"/>
          <p:nvPr/>
        </p:nvSpPr>
        <p:spPr>
          <a:xfrm rot="5400000">
            <a:off x="9970226" y="2496899"/>
            <a:ext cx="267477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External System Management 3rd / North Mgmt</a:t>
            </a:r>
            <a:endParaRPr b="0"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5" name="Google Shape;705;p12"/>
          <p:cNvSpPr/>
          <p:nvPr/>
        </p:nvSpPr>
        <p:spPr>
          <a:xfrm>
            <a:off x="1991216" y="3676924"/>
            <a:ext cx="2223632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Test Platform (ATP)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6" name="Google Shape;706;p12"/>
          <p:cNvSpPr txBox="1"/>
          <p:nvPr/>
        </p:nvSpPr>
        <p:spPr>
          <a:xfrm>
            <a:off x="7458104" y="1602164"/>
            <a:ext cx="67967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Container/VM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7" name="Google Shape;707;p12"/>
          <p:cNvSpPr txBox="1"/>
          <p:nvPr/>
        </p:nvSpPr>
        <p:spPr>
          <a:xfrm>
            <a:off x="9144226" y="1345013"/>
            <a:ext cx="111540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Edge Autonomy/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User Self-Service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2"/>
          <p:cNvSpPr/>
          <p:nvPr/>
        </p:nvSpPr>
        <p:spPr>
          <a:xfrm>
            <a:off x="9167190" y="1790632"/>
            <a:ext cx="108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AppRuleMgmt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9" name="Google Shape;709;p12"/>
          <p:cNvSpPr/>
          <p:nvPr/>
        </p:nvSpPr>
        <p:spPr>
          <a:xfrm>
            <a:off x="9168812" y="1594086"/>
            <a:ext cx="108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AppLCM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10" name="Google Shape;710;p12"/>
          <p:cNvCxnSpPr/>
          <p:nvPr/>
        </p:nvCxnSpPr>
        <p:spPr>
          <a:xfrm flipH="1" rot="10800000">
            <a:off x="2252870" y="2313350"/>
            <a:ext cx="299992" cy="3802"/>
          </a:xfrm>
          <a:prstGeom prst="straightConnector1">
            <a:avLst/>
          </a:prstGeom>
          <a:gradFill>
            <a:gsLst>
              <a:gs pos="0">
                <a:srgbClr val="F17D09"/>
              </a:gs>
              <a:gs pos="50000">
                <a:srgbClr val="FFC000"/>
              </a:gs>
              <a:gs pos="100000">
                <a:srgbClr val="FFC000"/>
              </a:gs>
            </a:gsLst>
            <a:path path="circle">
              <a:fillToRect b="100%" r="100%"/>
            </a:path>
            <a:tileRect l="-100%" t="-100%"/>
          </a:gradFill>
          <a:ln cap="flat" cmpd="sng" w="34925">
            <a:solidFill>
              <a:srgbClr val="F69A1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sx="110000" rotWithShape="0" algn="tl" dir="2700000" dist="38100" sy="110000">
              <a:srgbClr val="000000">
                <a:alpha val="17254"/>
              </a:srgbClr>
            </a:outerShdw>
          </a:effectLst>
        </p:spPr>
      </p:cxnSp>
      <p:cxnSp>
        <p:nvCxnSpPr>
          <p:cNvPr id="711" name="Google Shape;711;p12"/>
          <p:cNvCxnSpPr/>
          <p:nvPr/>
        </p:nvCxnSpPr>
        <p:spPr>
          <a:xfrm flipH="1" rot="10800000">
            <a:off x="3715290" y="2313350"/>
            <a:ext cx="299992" cy="3802"/>
          </a:xfrm>
          <a:prstGeom prst="straightConnector1">
            <a:avLst/>
          </a:prstGeom>
          <a:gradFill>
            <a:gsLst>
              <a:gs pos="0">
                <a:srgbClr val="F17D09"/>
              </a:gs>
              <a:gs pos="50000">
                <a:srgbClr val="FFC000"/>
              </a:gs>
              <a:gs pos="100000">
                <a:srgbClr val="FFC000"/>
              </a:gs>
            </a:gsLst>
            <a:path path="circle">
              <a:fillToRect b="100%" r="100%"/>
            </a:path>
            <a:tileRect l="-100%" t="-100%"/>
          </a:gradFill>
          <a:ln cap="flat" cmpd="sng" w="34925">
            <a:solidFill>
              <a:srgbClr val="F69A1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sx="110000" rotWithShape="0" algn="tl" dir="2700000" dist="38100" sy="110000">
              <a:srgbClr val="000000">
                <a:alpha val="17254"/>
              </a:srgbClr>
            </a:outerShdw>
          </a:effectLst>
        </p:spPr>
      </p:cxnSp>
      <p:cxnSp>
        <p:nvCxnSpPr>
          <p:cNvPr id="712" name="Google Shape;712;p12"/>
          <p:cNvCxnSpPr/>
          <p:nvPr/>
        </p:nvCxnSpPr>
        <p:spPr>
          <a:xfrm flipH="1" rot="10800000">
            <a:off x="5187888" y="2313350"/>
            <a:ext cx="299992" cy="3802"/>
          </a:xfrm>
          <a:prstGeom prst="straightConnector1">
            <a:avLst/>
          </a:prstGeom>
          <a:gradFill>
            <a:gsLst>
              <a:gs pos="0">
                <a:srgbClr val="F17D09"/>
              </a:gs>
              <a:gs pos="50000">
                <a:srgbClr val="FFC000"/>
              </a:gs>
              <a:gs pos="100000">
                <a:srgbClr val="FFC000"/>
              </a:gs>
            </a:gsLst>
            <a:path path="circle">
              <a:fillToRect b="100%" r="100%"/>
            </a:path>
            <a:tileRect l="-100%" t="-100%"/>
          </a:gradFill>
          <a:ln cap="flat" cmpd="sng" w="34925">
            <a:solidFill>
              <a:srgbClr val="F69A1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sx="110000" rotWithShape="0" algn="tl" dir="2700000" dist="38100" sy="110000">
              <a:srgbClr val="000000">
                <a:alpha val="17254"/>
              </a:srgbClr>
            </a:outerShdw>
          </a:effectLst>
        </p:spPr>
      </p:cxnSp>
      <p:cxnSp>
        <p:nvCxnSpPr>
          <p:cNvPr id="713" name="Google Shape;713;p12"/>
          <p:cNvCxnSpPr/>
          <p:nvPr/>
        </p:nvCxnSpPr>
        <p:spPr>
          <a:xfrm flipH="1" rot="10800000">
            <a:off x="6951218" y="2313350"/>
            <a:ext cx="299992" cy="3802"/>
          </a:xfrm>
          <a:prstGeom prst="straightConnector1">
            <a:avLst/>
          </a:prstGeom>
          <a:gradFill>
            <a:gsLst>
              <a:gs pos="0">
                <a:srgbClr val="F17D09"/>
              </a:gs>
              <a:gs pos="50000">
                <a:srgbClr val="FFC000"/>
              </a:gs>
              <a:gs pos="100000">
                <a:srgbClr val="FFC000"/>
              </a:gs>
            </a:gsLst>
            <a:path path="circle">
              <a:fillToRect b="100%" r="100%"/>
            </a:path>
            <a:tileRect l="-100%" t="-100%"/>
          </a:gradFill>
          <a:ln cap="flat" cmpd="sng" w="34925">
            <a:solidFill>
              <a:srgbClr val="F69A1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sx="110000" rotWithShape="0" algn="tl" dir="2700000" dist="38100" sy="110000">
              <a:srgbClr val="000000">
                <a:alpha val="17254"/>
              </a:srgbClr>
            </a:outerShdw>
          </a:effectLst>
        </p:spPr>
      </p:cxnSp>
      <p:sp>
        <p:nvSpPr>
          <p:cNvPr id="714" name="Google Shape;714;p12"/>
          <p:cNvSpPr/>
          <p:nvPr/>
        </p:nvSpPr>
        <p:spPr>
          <a:xfrm>
            <a:off x="10565113" y="296047"/>
            <a:ext cx="1080000" cy="216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Future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5" name="Google Shape;715;p12"/>
          <p:cNvSpPr/>
          <p:nvPr/>
        </p:nvSpPr>
        <p:spPr>
          <a:xfrm>
            <a:off x="9386464" y="296047"/>
            <a:ext cx="1080000" cy="216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Available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6" name="Google Shape;716;p12"/>
          <p:cNvSpPr txBox="1"/>
          <p:nvPr/>
        </p:nvSpPr>
        <p:spPr>
          <a:xfrm>
            <a:off x="702667" y="472668"/>
            <a:ext cx="634789" cy="129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Arial"/>
              <a:buNone/>
            </a:pPr>
            <a:r>
              <a:rPr b="1" i="0" lang="en-US" sz="839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Release v1.5</a:t>
            </a:r>
            <a:endParaRPr b="1" i="0" sz="12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7" name="Google Shape;717;p12"/>
          <p:cNvSpPr/>
          <p:nvPr/>
        </p:nvSpPr>
        <p:spPr>
          <a:xfrm>
            <a:off x="8362274" y="1534637"/>
            <a:ext cx="730706" cy="453475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8" name="Google Shape;718;p12"/>
          <p:cNvSpPr txBox="1"/>
          <p:nvPr/>
        </p:nvSpPr>
        <p:spPr>
          <a:xfrm>
            <a:off x="8419273" y="1632319"/>
            <a:ext cx="586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WASM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2"/>
          <p:cNvSpPr/>
          <p:nvPr/>
        </p:nvSpPr>
        <p:spPr>
          <a:xfrm>
            <a:off x="4037815" y="1537474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Monetization (PoC)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loud icon" id="720" name="Google Shape;720;p12"/>
          <p:cNvPicPr preferRelativeResize="0"/>
          <p:nvPr/>
        </p:nvPicPr>
        <p:blipFill rotWithShape="1">
          <a:blip r:embed="rId5">
            <a:alphaModFix/>
          </a:blip>
          <a:srcRect b="21608" l="0" r="0" t="19179"/>
          <a:stretch/>
        </p:blipFill>
        <p:spPr>
          <a:xfrm>
            <a:off x="893937" y="5458987"/>
            <a:ext cx="1508252" cy="92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721" name="Google Shape;721;p12"/>
          <p:cNvPicPr preferRelativeResize="0"/>
          <p:nvPr/>
        </p:nvPicPr>
        <p:blipFill rotWithShape="1">
          <a:blip r:embed="rId5">
            <a:alphaModFix/>
          </a:blip>
          <a:srcRect b="21608" l="0" r="0" t="19179"/>
          <a:stretch/>
        </p:blipFill>
        <p:spPr>
          <a:xfrm>
            <a:off x="4842099" y="5458987"/>
            <a:ext cx="1508252" cy="92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722" name="Google Shape;722;p12"/>
          <p:cNvPicPr preferRelativeResize="0"/>
          <p:nvPr/>
        </p:nvPicPr>
        <p:blipFill rotWithShape="1">
          <a:blip r:embed="rId5">
            <a:alphaModFix/>
          </a:blip>
          <a:srcRect b="21608" l="0" r="0" t="19179"/>
          <a:stretch/>
        </p:blipFill>
        <p:spPr>
          <a:xfrm>
            <a:off x="9150954" y="5458987"/>
            <a:ext cx="1508252" cy="928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12"/>
          <p:cNvCxnSpPr/>
          <p:nvPr/>
        </p:nvCxnSpPr>
        <p:spPr>
          <a:xfrm>
            <a:off x="2230291" y="5987288"/>
            <a:ext cx="2822797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12"/>
          <p:cNvCxnSpPr/>
          <p:nvPr/>
        </p:nvCxnSpPr>
        <p:spPr>
          <a:xfrm>
            <a:off x="6213556" y="5987287"/>
            <a:ext cx="3125279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5" name="Google Shape;725;p12"/>
          <p:cNvSpPr txBox="1"/>
          <p:nvPr/>
        </p:nvSpPr>
        <p:spPr>
          <a:xfrm>
            <a:off x="1056554" y="5733360"/>
            <a:ext cx="1195931" cy="50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Public cloud/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Local development environment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6" name="Google Shape;726;p12"/>
          <p:cNvSpPr txBox="1"/>
          <p:nvPr/>
        </p:nvSpPr>
        <p:spPr>
          <a:xfrm>
            <a:off x="5067419" y="5802610"/>
            <a:ext cx="1099824" cy="369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Private cloud/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Enterprise DC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7" name="Google Shape;727;p12"/>
          <p:cNvSpPr txBox="1"/>
          <p:nvPr/>
        </p:nvSpPr>
        <p:spPr>
          <a:xfrm>
            <a:off x="9396858" y="5871860"/>
            <a:ext cx="1099824" cy="230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Edge node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8" name="Google Shape;728;p12"/>
          <p:cNvSpPr txBox="1"/>
          <p:nvPr/>
        </p:nvSpPr>
        <p:spPr>
          <a:xfrm>
            <a:off x="10512437" y="959634"/>
            <a:ext cx="9361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Public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2"/>
          <p:cNvSpPr/>
          <p:nvPr/>
        </p:nvSpPr>
        <p:spPr>
          <a:xfrm>
            <a:off x="1105359" y="3329252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Profile Design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0" name="Google Shape;730;p12"/>
          <p:cNvSpPr/>
          <p:nvPr/>
        </p:nvSpPr>
        <p:spPr>
          <a:xfrm>
            <a:off x="7228902" y="3220568"/>
            <a:ext cx="1901418" cy="748733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1" name="Google Shape;731;p12"/>
          <p:cNvSpPr/>
          <p:nvPr/>
        </p:nvSpPr>
        <p:spPr>
          <a:xfrm>
            <a:off x="7279467" y="3497001"/>
            <a:ext cx="900000" cy="454880"/>
          </a:xfrm>
          <a:prstGeom prst="roundRect">
            <a:avLst>
              <a:gd fmla="val 7460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Profile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 (IOT...)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2" name="Google Shape;732;p12"/>
          <p:cNvSpPr/>
          <p:nvPr/>
        </p:nvSpPr>
        <p:spPr>
          <a:xfrm>
            <a:off x="7272834" y="3282127"/>
            <a:ext cx="90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AI (Kunpeng)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3" name="Google Shape;733;p12"/>
          <p:cNvSpPr/>
          <p:nvPr/>
        </p:nvSpPr>
        <p:spPr>
          <a:xfrm>
            <a:off x="8206574" y="3065797"/>
            <a:ext cx="900000" cy="180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ETSI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4" name="Google Shape;734;p12"/>
          <p:cNvSpPr/>
          <p:nvPr/>
        </p:nvSpPr>
        <p:spPr>
          <a:xfrm>
            <a:off x="8213048" y="3282127"/>
            <a:ext cx="90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5G NW Capability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5" name="Google Shape;735;p12"/>
          <p:cNvSpPr/>
          <p:nvPr/>
        </p:nvSpPr>
        <p:spPr>
          <a:xfrm>
            <a:off x="8216068" y="3496390"/>
            <a:ext cx="900000" cy="452531"/>
          </a:xfrm>
          <a:prstGeom prst="roundRect">
            <a:avLst>
              <a:gd fmla="val 8103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0" baseline="3000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rd</a:t>
            </a: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 party Capability Openness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4112" y="2260688"/>
            <a:ext cx="8485954" cy="415719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3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743" name="Google Shape;74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3"/>
          <p:cNvSpPr txBox="1"/>
          <p:nvPr/>
        </p:nvSpPr>
        <p:spPr>
          <a:xfrm rot="-5400000">
            <a:off x="-1627258" y="2525417"/>
            <a:ext cx="38015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864435" y="4485671"/>
            <a:ext cx="10587968" cy="2190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6" name="Google Shape;746;p13"/>
          <p:cNvSpPr txBox="1"/>
          <p:nvPr/>
        </p:nvSpPr>
        <p:spPr>
          <a:xfrm>
            <a:off x="936128" y="4532475"/>
            <a:ext cx="1367361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Infrastructure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3"/>
          <p:cNvSpPr/>
          <p:nvPr/>
        </p:nvSpPr>
        <p:spPr>
          <a:xfrm>
            <a:off x="864435" y="4776516"/>
            <a:ext cx="10587968" cy="2190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8" name="Google Shape;748;p13"/>
          <p:cNvSpPr txBox="1"/>
          <p:nvPr/>
        </p:nvSpPr>
        <p:spPr>
          <a:xfrm>
            <a:off x="1163076" y="4823320"/>
            <a:ext cx="88806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Operating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3"/>
          <p:cNvSpPr/>
          <p:nvPr/>
        </p:nvSpPr>
        <p:spPr>
          <a:xfrm>
            <a:off x="864435" y="5067361"/>
            <a:ext cx="10587968" cy="2190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0" name="Google Shape;750;p13"/>
          <p:cNvSpPr txBox="1"/>
          <p:nvPr/>
        </p:nvSpPr>
        <p:spPr>
          <a:xfrm>
            <a:off x="965909" y="5120515"/>
            <a:ext cx="128240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Heterogeneous 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3"/>
          <p:cNvSpPr txBox="1"/>
          <p:nvPr/>
        </p:nvSpPr>
        <p:spPr>
          <a:xfrm>
            <a:off x="4879501" y="4485748"/>
            <a:ext cx="2682805" cy="21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Kubernetes/MicroK8S/K3S/Openstack...</a:t>
            </a:r>
            <a:endParaRPr b="0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13"/>
          <p:cNvSpPr/>
          <p:nvPr/>
        </p:nvSpPr>
        <p:spPr>
          <a:xfrm>
            <a:off x="5133271" y="4783138"/>
            <a:ext cx="2175262" cy="21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Centos/Ubuntu/OpenEuler/...</a:t>
            </a:r>
            <a:endParaRPr b="0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3" name="Google Shape;753;p13"/>
          <p:cNvSpPr/>
          <p:nvPr/>
        </p:nvSpPr>
        <p:spPr>
          <a:xfrm>
            <a:off x="5159246" y="5064231"/>
            <a:ext cx="2123315" cy="21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X86, ARM, GPU, NIC/....</a:t>
            </a:r>
            <a:endParaRPr b="0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4" name="Google Shape;754;p13"/>
          <p:cNvSpPr/>
          <p:nvPr/>
        </p:nvSpPr>
        <p:spPr>
          <a:xfrm>
            <a:off x="9858717" y="4780642"/>
            <a:ext cx="1645822" cy="21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OS Optimization (eBPF/XDP)</a:t>
            </a:r>
            <a:endParaRPr b="0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5" name="Google Shape;755;p13"/>
          <p:cNvSpPr/>
          <p:nvPr/>
        </p:nvSpPr>
        <p:spPr>
          <a:xfrm>
            <a:off x="7185752" y="1238618"/>
            <a:ext cx="3144900" cy="2810700"/>
          </a:xfrm>
          <a:prstGeom prst="roundRect">
            <a:avLst>
              <a:gd fmla="val 2924" name="adj"/>
            </a:avLst>
          </a:prstGeom>
          <a:solidFill>
            <a:schemeClr val="lt1">
              <a:alpha val="3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6" name="Google Shape;756;p13"/>
          <p:cNvSpPr/>
          <p:nvPr/>
        </p:nvSpPr>
        <p:spPr>
          <a:xfrm>
            <a:off x="9173469" y="2531071"/>
            <a:ext cx="1146000" cy="1464900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7" name="Google Shape;757;p13"/>
          <p:cNvSpPr/>
          <p:nvPr/>
        </p:nvSpPr>
        <p:spPr>
          <a:xfrm>
            <a:off x="7185752" y="2534330"/>
            <a:ext cx="1955400" cy="1461600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929292">
                  <a:alpha val="0"/>
                </a:srgbClr>
              </a:gs>
              <a:gs pos="75000">
                <a:srgbClr val="929292">
                  <a:alpha val="0"/>
                </a:srgbClr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8" name="Google Shape;758;p13"/>
          <p:cNvSpPr/>
          <p:nvPr/>
        </p:nvSpPr>
        <p:spPr>
          <a:xfrm>
            <a:off x="8193362" y="2534329"/>
            <a:ext cx="947700" cy="1461600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9" name="Google Shape;759;p13"/>
          <p:cNvSpPr/>
          <p:nvPr/>
        </p:nvSpPr>
        <p:spPr>
          <a:xfrm>
            <a:off x="7251210" y="1531998"/>
            <a:ext cx="1095900" cy="434700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0" name="Google Shape;760;p13"/>
          <p:cNvSpPr/>
          <p:nvPr/>
        </p:nvSpPr>
        <p:spPr>
          <a:xfrm>
            <a:off x="9091464" y="1262890"/>
            <a:ext cx="1207200" cy="724200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1" name="Google Shape;761;p13"/>
          <p:cNvSpPr/>
          <p:nvPr/>
        </p:nvSpPr>
        <p:spPr>
          <a:xfrm>
            <a:off x="864435" y="795565"/>
            <a:ext cx="2261097" cy="3530217"/>
          </a:xfrm>
          <a:prstGeom prst="rect">
            <a:avLst/>
          </a:prstGeom>
          <a:gradFill>
            <a:gsLst>
              <a:gs pos="0">
                <a:srgbClr val="E1EFD8">
                  <a:alpha val="69411"/>
                </a:srgbClr>
              </a:gs>
              <a:gs pos="80000">
                <a:srgbClr val="E1EFD8">
                  <a:alpha val="69411"/>
                </a:srgbClr>
              </a:gs>
              <a:gs pos="100000">
                <a:srgbClr val="F3F3F7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2" name="Google Shape;762;p13"/>
          <p:cNvSpPr/>
          <p:nvPr/>
        </p:nvSpPr>
        <p:spPr>
          <a:xfrm>
            <a:off x="1024721" y="1238619"/>
            <a:ext cx="1255306" cy="2813160"/>
          </a:xfrm>
          <a:prstGeom prst="roundRect">
            <a:avLst>
              <a:gd fmla="val 4698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3" name="Google Shape;763;p13"/>
          <p:cNvSpPr txBox="1"/>
          <p:nvPr/>
        </p:nvSpPr>
        <p:spPr>
          <a:xfrm>
            <a:off x="1002131" y="960240"/>
            <a:ext cx="196207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App Development Design Stage</a:t>
            </a:r>
            <a:endParaRPr b="1" i="0" sz="1000" u="none" cap="none" strike="noStrike">
              <a:solidFill>
                <a:srgbClr val="0244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4" name="Google Shape;764;p13"/>
          <p:cNvSpPr txBox="1"/>
          <p:nvPr/>
        </p:nvSpPr>
        <p:spPr>
          <a:xfrm>
            <a:off x="4380654" y="959982"/>
            <a:ext cx="184024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Application Distribution Stage</a:t>
            </a:r>
            <a:endParaRPr b="1" i="0" sz="1000" u="none" cap="none" strike="noStrike">
              <a:solidFill>
                <a:srgbClr val="0244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5" name="Google Shape;765;p13"/>
          <p:cNvSpPr txBox="1"/>
          <p:nvPr/>
        </p:nvSpPr>
        <p:spPr>
          <a:xfrm>
            <a:off x="7877088" y="959634"/>
            <a:ext cx="163346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Application Running Stage</a:t>
            </a:r>
            <a:endParaRPr b="1" i="0" sz="1000" u="none" cap="none" strike="noStrike">
              <a:solidFill>
                <a:srgbClr val="0244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6" name="Google Shape;766;p13"/>
          <p:cNvSpPr/>
          <p:nvPr/>
        </p:nvSpPr>
        <p:spPr>
          <a:xfrm>
            <a:off x="1112374" y="1542440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SDK/API/Plugin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7" name="Google Shape;767;p13"/>
          <p:cNvSpPr txBox="1"/>
          <p:nvPr/>
        </p:nvSpPr>
        <p:spPr>
          <a:xfrm>
            <a:off x="1104951" y="1340580"/>
            <a:ext cx="10948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Developer 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3"/>
          <p:cNvSpPr/>
          <p:nvPr/>
        </p:nvSpPr>
        <p:spPr>
          <a:xfrm>
            <a:off x="1104951" y="1937898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 Development Capability Design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9" name="Google Shape;769;p13"/>
          <p:cNvSpPr/>
          <p:nvPr/>
        </p:nvSpPr>
        <p:spPr>
          <a:xfrm>
            <a:off x="1104951" y="2334080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Container/Virtual Machine Packaging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0" name="Google Shape;770;p13"/>
          <p:cNvSpPr/>
          <p:nvPr/>
        </p:nvSpPr>
        <p:spPr>
          <a:xfrm>
            <a:off x="1102259" y="2735457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Online Debugging and Optimization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1" name="Google Shape;771;p13"/>
          <p:cNvSpPr/>
          <p:nvPr/>
        </p:nvSpPr>
        <p:spPr>
          <a:xfrm>
            <a:off x="1102259" y="3136012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Sandbox/5G Environment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2" name="Google Shape;772;p13"/>
          <p:cNvSpPr/>
          <p:nvPr/>
        </p:nvSpPr>
        <p:spPr>
          <a:xfrm>
            <a:off x="2492366" y="1238619"/>
            <a:ext cx="1255306" cy="2813160"/>
          </a:xfrm>
          <a:prstGeom prst="roundRect">
            <a:avLst>
              <a:gd fmla="val 4698" name="adj"/>
            </a:avLst>
          </a:prstGeom>
          <a:solidFill>
            <a:schemeClr val="lt1">
              <a:alpha val="35294"/>
            </a:schemeClr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3" name="Google Shape;773;p13"/>
          <p:cNvSpPr txBox="1"/>
          <p:nvPr/>
        </p:nvSpPr>
        <p:spPr>
          <a:xfrm>
            <a:off x="2589426" y="1340580"/>
            <a:ext cx="10611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 Design </a:t>
            </a:r>
            <a:endParaRPr b="1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3"/>
          <p:cNvSpPr/>
          <p:nvPr/>
        </p:nvSpPr>
        <p:spPr>
          <a:xfrm>
            <a:off x="2580019" y="1875159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Deployment Package Design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5" name="Google Shape;775;p13"/>
          <p:cNvSpPr/>
          <p:nvPr/>
        </p:nvSpPr>
        <p:spPr>
          <a:xfrm>
            <a:off x="2580019" y="2520528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Package Design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6" name="Google Shape;776;p13"/>
          <p:cNvSpPr/>
          <p:nvPr/>
        </p:nvSpPr>
        <p:spPr>
          <a:xfrm>
            <a:off x="3960831" y="1238619"/>
            <a:ext cx="1255306" cy="2813160"/>
          </a:xfrm>
          <a:prstGeom prst="roundRect">
            <a:avLst>
              <a:gd fmla="val 4698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7" name="Google Shape;777;p13"/>
          <p:cNvSpPr/>
          <p:nvPr/>
        </p:nvSpPr>
        <p:spPr>
          <a:xfrm>
            <a:off x="4040889" y="1906975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Distribution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8" name="Google Shape;778;p13"/>
          <p:cNvSpPr txBox="1"/>
          <p:nvPr/>
        </p:nvSpPr>
        <p:spPr>
          <a:xfrm>
            <a:off x="3956904" y="1340580"/>
            <a:ext cx="1263166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 Repository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9" name="Google Shape;779;p13"/>
          <p:cNvSpPr/>
          <p:nvPr/>
        </p:nvSpPr>
        <p:spPr>
          <a:xfrm>
            <a:off x="4040889" y="2264480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Experience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0" name="Google Shape;780;p13"/>
          <p:cNvSpPr/>
          <p:nvPr/>
        </p:nvSpPr>
        <p:spPr>
          <a:xfrm>
            <a:off x="4037815" y="2619564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Repository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1" name="Google Shape;781;p13"/>
          <p:cNvSpPr/>
          <p:nvPr/>
        </p:nvSpPr>
        <p:spPr>
          <a:xfrm>
            <a:off x="4040889" y="2971841"/>
            <a:ext cx="107236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Warehouse Interworking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2" name="Google Shape;782;p13"/>
          <p:cNvSpPr/>
          <p:nvPr/>
        </p:nvSpPr>
        <p:spPr>
          <a:xfrm>
            <a:off x="4031952" y="3332481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API/Capability Repository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3" name="Google Shape;783;p13"/>
          <p:cNvSpPr/>
          <p:nvPr/>
        </p:nvSpPr>
        <p:spPr>
          <a:xfrm>
            <a:off x="5415124" y="1238618"/>
            <a:ext cx="1587379" cy="2810741"/>
          </a:xfrm>
          <a:prstGeom prst="roundRect">
            <a:avLst>
              <a:gd fmla="val 4698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4" name="Google Shape;784;p13"/>
          <p:cNvSpPr/>
          <p:nvPr/>
        </p:nvSpPr>
        <p:spPr>
          <a:xfrm>
            <a:off x="5481612" y="1650356"/>
            <a:ext cx="1140206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Orchestration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5" name="Google Shape;785;p13"/>
          <p:cNvSpPr txBox="1"/>
          <p:nvPr/>
        </p:nvSpPr>
        <p:spPr>
          <a:xfrm>
            <a:off x="5596225" y="1342999"/>
            <a:ext cx="12743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Management </a:t>
            </a:r>
            <a:endParaRPr b="1" i="0" sz="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Orchestration Platform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6" name="Google Shape;786;p13"/>
          <p:cNvSpPr/>
          <p:nvPr/>
        </p:nvSpPr>
        <p:spPr>
          <a:xfrm>
            <a:off x="5482387" y="1947940"/>
            <a:ext cx="1140207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Package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7" name="Google Shape;787;p13"/>
          <p:cNvSpPr/>
          <p:nvPr/>
        </p:nvSpPr>
        <p:spPr>
          <a:xfrm>
            <a:off x="5482388" y="2247457"/>
            <a:ext cx="1140208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Rule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8" name="Google Shape;788;p13"/>
          <p:cNvSpPr/>
          <p:nvPr/>
        </p:nvSpPr>
        <p:spPr>
          <a:xfrm>
            <a:off x="5477070" y="2543572"/>
            <a:ext cx="1145526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Resource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789;p13"/>
          <p:cNvSpPr/>
          <p:nvPr/>
        </p:nvSpPr>
        <p:spPr>
          <a:xfrm>
            <a:off x="5483611" y="2840066"/>
            <a:ext cx="1153630" cy="252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Pluggable Multi-VIM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790;p13"/>
          <p:cNvSpPr/>
          <p:nvPr/>
        </p:nvSpPr>
        <p:spPr>
          <a:xfrm rot="5400000">
            <a:off x="6279636" y="2321940"/>
            <a:ext cx="108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SDK/API/Plugin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791;p13"/>
          <p:cNvSpPr/>
          <p:nvPr/>
        </p:nvSpPr>
        <p:spPr>
          <a:xfrm>
            <a:off x="5483611" y="3130672"/>
            <a:ext cx="1153631" cy="252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Profile Management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2" name="Google Shape;792;p13"/>
          <p:cNvSpPr/>
          <p:nvPr/>
        </p:nvSpPr>
        <p:spPr>
          <a:xfrm>
            <a:off x="5483612" y="3423523"/>
            <a:ext cx="1153632" cy="252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Cloud Connector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3" name="Google Shape;793;p13"/>
          <p:cNvSpPr/>
          <p:nvPr/>
        </p:nvSpPr>
        <p:spPr>
          <a:xfrm>
            <a:off x="5489986" y="3723985"/>
            <a:ext cx="1153632" cy="252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Intent-Driven Policy Framework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4" name="Google Shape;794;p13"/>
          <p:cNvSpPr/>
          <p:nvPr/>
        </p:nvSpPr>
        <p:spPr>
          <a:xfrm>
            <a:off x="7298344" y="1790632"/>
            <a:ext cx="1009500" cy="1365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Agent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5" name="Google Shape;795;p13"/>
          <p:cNvSpPr txBox="1"/>
          <p:nvPr/>
        </p:nvSpPr>
        <p:spPr>
          <a:xfrm>
            <a:off x="8057840" y="1281630"/>
            <a:ext cx="799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Edge 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3"/>
          <p:cNvSpPr/>
          <p:nvPr/>
        </p:nvSpPr>
        <p:spPr>
          <a:xfrm>
            <a:off x="7273405" y="2272403"/>
            <a:ext cx="1823700" cy="2271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Container/Virtual Machine and WASM (PoC) orchestration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7" name="Google Shape;797;p13"/>
          <p:cNvSpPr/>
          <p:nvPr/>
        </p:nvSpPr>
        <p:spPr>
          <a:xfrm>
            <a:off x="7273405" y="2016242"/>
            <a:ext cx="3025500" cy="195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API Gateway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8" name="Google Shape;798;p13"/>
          <p:cNvSpPr/>
          <p:nvPr/>
        </p:nvSpPr>
        <p:spPr>
          <a:xfrm>
            <a:off x="7273405" y="2861921"/>
            <a:ext cx="900000" cy="180000"/>
          </a:xfrm>
          <a:prstGeom prst="roundRect">
            <a:avLst>
              <a:gd fmla="val 16667" name="adj"/>
            </a:avLst>
          </a:prstGeom>
          <a:solidFill>
            <a:srgbClr val="F4B081">
              <a:alpha val="84705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Remote Capability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9" name="Google Shape;799;p13"/>
          <p:cNvSpPr/>
          <p:nvPr/>
        </p:nvSpPr>
        <p:spPr>
          <a:xfrm>
            <a:off x="7273405" y="3319456"/>
            <a:ext cx="900000" cy="629400"/>
          </a:xfrm>
          <a:prstGeom prst="roundRect">
            <a:avLst>
              <a:gd fmla="val 7460" name="adj"/>
            </a:avLst>
          </a:prstGeom>
          <a:solidFill>
            <a:srgbClr val="8DA9DB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Profile (IOT...)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0" name="Google Shape;800;p13"/>
          <p:cNvSpPr/>
          <p:nvPr/>
        </p:nvSpPr>
        <p:spPr>
          <a:xfrm>
            <a:off x="10499593" y="792516"/>
            <a:ext cx="965740" cy="3530216"/>
          </a:xfrm>
          <a:prstGeom prst="roundRect">
            <a:avLst>
              <a:gd fmla="val 394" name="adj"/>
            </a:avLst>
          </a:prstGeom>
          <a:solidFill>
            <a:schemeClr val="lt1">
              <a:alpha val="3529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1" name="Google Shape;801;p13"/>
          <p:cNvSpPr/>
          <p:nvPr/>
        </p:nvSpPr>
        <p:spPr>
          <a:xfrm>
            <a:off x="7273405" y="3086708"/>
            <a:ext cx="90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AI (Kunpeng)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2" name="Google Shape;802;p13"/>
          <p:cNvSpPr txBox="1"/>
          <p:nvPr/>
        </p:nvSpPr>
        <p:spPr>
          <a:xfrm>
            <a:off x="7318543" y="2578130"/>
            <a:ext cx="790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17D09"/>
                </a:solidFill>
                <a:latin typeface="Raleway"/>
                <a:ea typeface="Raleway"/>
                <a:cs typeface="Raleway"/>
                <a:sym typeface="Raleway"/>
              </a:rPr>
              <a:t>Open Capability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3"/>
          <p:cNvSpPr txBox="1"/>
          <p:nvPr/>
        </p:nvSpPr>
        <p:spPr>
          <a:xfrm>
            <a:off x="8223077" y="2585599"/>
            <a:ext cx="86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17D09"/>
                </a:solidFill>
                <a:latin typeface="Raleway"/>
                <a:ea typeface="Raleway"/>
                <a:cs typeface="Raleway"/>
                <a:sym typeface="Raleway"/>
              </a:rPr>
              <a:t>Local Openness Capability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3"/>
          <p:cNvSpPr txBox="1"/>
          <p:nvPr/>
        </p:nvSpPr>
        <p:spPr>
          <a:xfrm>
            <a:off x="9467704" y="2579805"/>
            <a:ext cx="53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17D09"/>
                </a:solidFill>
                <a:latin typeface="Raleway"/>
                <a:ea typeface="Raleway"/>
                <a:cs typeface="Raleway"/>
                <a:sym typeface="Raleway"/>
              </a:rPr>
              <a:t>Data plane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3"/>
          <p:cNvSpPr/>
          <p:nvPr/>
        </p:nvSpPr>
        <p:spPr>
          <a:xfrm>
            <a:off x="8216068" y="2863473"/>
            <a:ext cx="900000" cy="180000"/>
          </a:xfrm>
          <a:prstGeom prst="roundRect">
            <a:avLst>
              <a:gd fmla="val 16667" name="adj"/>
            </a:avLst>
          </a:prstGeom>
          <a:solidFill>
            <a:srgbClr val="F4B081">
              <a:alpha val="84705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ETSI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6" name="Google Shape;806;p13"/>
          <p:cNvSpPr/>
          <p:nvPr/>
        </p:nvSpPr>
        <p:spPr>
          <a:xfrm>
            <a:off x="8218379" y="3086708"/>
            <a:ext cx="90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5G NW Capability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7" name="Google Shape;807;p13"/>
          <p:cNvSpPr/>
          <p:nvPr/>
        </p:nvSpPr>
        <p:spPr>
          <a:xfrm>
            <a:off x="8216068" y="3328993"/>
            <a:ext cx="900000" cy="216000"/>
          </a:xfrm>
          <a:prstGeom prst="roundRect">
            <a:avLst>
              <a:gd fmla="val 16667" name="adj"/>
            </a:avLst>
          </a:prstGeom>
          <a:solidFill>
            <a:srgbClr val="F4B081">
              <a:alpha val="84705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Hardware Capability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8" name="Google Shape;808;p13"/>
          <p:cNvSpPr/>
          <p:nvPr/>
        </p:nvSpPr>
        <p:spPr>
          <a:xfrm>
            <a:off x="8216068" y="3578188"/>
            <a:ext cx="900000" cy="370800"/>
          </a:xfrm>
          <a:prstGeom prst="roundRect">
            <a:avLst>
              <a:gd fmla="val 8103" name="adj"/>
            </a:avLst>
          </a:prstGeom>
          <a:solidFill>
            <a:srgbClr val="8DA9DB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0" baseline="3000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rd</a:t>
            </a: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 party Capability Openness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9" name="Google Shape;809;p13"/>
          <p:cNvSpPr/>
          <p:nvPr/>
        </p:nvSpPr>
        <p:spPr>
          <a:xfrm>
            <a:off x="9183801" y="2823101"/>
            <a:ext cx="1125600" cy="3534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Multiple network planes (Calico and Cilium)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0" name="Google Shape;810;p13"/>
          <p:cNvSpPr/>
          <p:nvPr/>
        </p:nvSpPr>
        <p:spPr>
          <a:xfrm>
            <a:off x="9185603" y="3470299"/>
            <a:ext cx="1123800" cy="478500"/>
          </a:xfrm>
          <a:prstGeom prst="roundRect">
            <a:avLst>
              <a:gd fmla="val 16667" name="adj"/>
            </a:avLst>
          </a:prstGeom>
          <a:solidFill>
            <a:srgbClr val="F4B081">
              <a:alpha val="84705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"/>
              <a:buFont typeface="Arial"/>
              <a:buNone/>
            </a:pPr>
            <a:r>
              <a:rPr b="0" i="0" lang="en-US" sz="809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Network Programmable Interface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1" name="Google Shape;811;p13"/>
          <p:cNvSpPr/>
          <p:nvPr/>
        </p:nvSpPr>
        <p:spPr>
          <a:xfrm>
            <a:off x="9185603" y="3268656"/>
            <a:ext cx="552000" cy="161400"/>
          </a:xfrm>
          <a:prstGeom prst="roundRect">
            <a:avLst>
              <a:gd fmla="val 16667" name="adj"/>
            </a:avLst>
          </a:prstGeom>
          <a:solidFill>
            <a:srgbClr val="F4B081">
              <a:alpha val="84705"/>
            </a:srgbClr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DN/TSN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2" name="Google Shape;812;p13"/>
          <p:cNvSpPr/>
          <p:nvPr/>
        </p:nvSpPr>
        <p:spPr>
          <a:xfrm>
            <a:off x="9758945" y="3268298"/>
            <a:ext cx="540000" cy="162000"/>
          </a:xfrm>
          <a:prstGeom prst="roundRect">
            <a:avLst>
              <a:gd fmla="val 16667" name="adj"/>
            </a:avLst>
          </a:prstGeom>
          <a:solidFill>
            <a:srgbClr val="F4B081">
              <a:alpha val="84705"/>
            </a:srgbClr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SR-IOV/...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3" name="Google Shape;813;p13"/>
          <p:cNvSpPr/>
          <p:nvPr/>
        </p:nvSpPr>
        <p:spPr>
          <a:xfrm>
            <a:off x="9164025" y="2272404"/>
            <a:ext cx="1134900" cy="2328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0" spcFirstLastPara="1" rIns="0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Security/Audit/Load Balancing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4" name="Google Shape;814;p13"/>
          <p:cNvSpPr/>
          <p:nvPr/>
        </p:nvSpPr>
        <p:spPr>
          <a:xfrm>
            <a:off x="10564651" y="1238618"/>
            <a:ext cx="234000" cy="2813851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5" name="Google Shape;815;p13"/>
          <p:cNvSpPr txBox="1"/>
          <p:nvPr/>
        </p:nvSpPr>
        <p:spPr>
          <a:xfrm rot="5400000">
            <a:off x="10158685" y="2552613"/>
            <a:ext cx="108138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User Management</a:t>
            </a:r>
            <a:endParaRPr b="0"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6" name="Google Shape;816;p13"/>
          <p:cNvSpPr/>
          <p:nvPr/>
        </p:nvSpPr>
        <p:spPr>
          <a:xfrm>
            <a:off x="10869235" y="1238618"/>
            <a:ext cx="234000" cy="2813851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7" name="Google Shape;817;p13"/>
          <p:cNvSpPr txBox="1"/>
          <p:nvPr/>
        </p:nvSpPr>
        <p:spPr>
          <a:xfrm rot="5400000">
            <a:off x="10410077" y="2548707"/>
            <a:ext cx="116634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Image Management</a:t>
            </a:r>
            <a:endParaRPr b="0"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8" name="Google Shape;818;p13"/>
          <p:cNvSpPr/>
          <p:nvPr/>
        </p:nvSpPr>
        <p:spPr>
          <a:xfrm>
            <a:off x="11173819" y="1238618"/>
            <a:ext cx="234000" cy="2813851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9" name="Google Shape;819;p13"/>
          <p:cNvSpPr txBox="1"/>
          <p:nvPr/>
        </p:nvSpPr>
        <p:spPr>
          <a:xfrm rot="5400000">
            <a:off x="9984653" y="2482472"/>
            <a:ext cx="264591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External System Management 3rd /North Mgmt</a:t>
            </a:r>
            <a:endParaRPr b="0"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0" name="Google Shape;820;p13"/>
          <p:cNvSpPr/>
          <p:nvPr/>
        </p:nvSpPr>
        <p:spPr>
          <a:xfrm>
            <a:off x="1991216" y="3676924"/>
            <a:ext cx="2223632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Test Platform (ATP)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1" name="Google Shape;821;p13"/>
          <p:cNvSpPr txBox="1"/>
          <p:nvPr/>
        </p:nvSpPr>
        <p:spPr>
          <a:xfrm>
            <a:off x="7458104" y="1602164"/>
            <a:ext cx="679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Container/VM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2" name="Google Shape;822;p13"/>
          <p:cNvSpPr txBox="1"/>
          <p:nvPr/>
        </p:nvSpPr>
        <p:spPr>
          <a:xfrm>
            <a:off x="9144226" y="1345013"/>
            <a:ext cx="111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Edge Autonomy/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User Self-Service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3"/>
          <p:cNvSpPr/>
          <p:nvPr/>
        </p:nvSpPr>
        <p:spPr>
          <a:xfrm>
            <a:off x="9167190" y="1790632"/>
            <a:ext cx="108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AppRuleMgmt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4" name="Google Shape;824;p13"/>
          <p:cNvSpPr/>
          <p:nvPr/>
        </p:nvSpPr>
        <p:spPr>
          <a:xfrm>
            <a:off x="9168812" y="1594086"/>
            <a:ext cx="1080000" cy="180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AppLCM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25" name="Google Shape;825;p13"/>
          <p:cNvCxnSpPr/>
          <p:nvPr/>
        </p:nvCxnSpPr>
        <p:spPr>
          <a:xfrm flipH="1" rot="10800000">
            <a:off x="2252870" y="2313350"/>
            <a:ext cx="299992" cy="3802"/>
          </a:xfrm>
          <a:prstGeom prst="straightConnector1">
            <a:avLst/>
          </a:prstGeom>
          <a:gradFill>
            <a:gsLst>
              <a:gs pos="0">
                <a:srgbClr val="F17D09"/>
              </a:gs>
              <a:gs pos="50000">
                <a:srgbClr val="FFC000"/>
              </a:gs>
              <a:gs pos="100000">
                <a:srgbClr val="FFC000"/>
              </a:gs>
            </a:gsLst>
            <a:path path="circle">
              <a:fillToRect b="100%" r="100%"/>
            </a:path>
            <a:tileRect l="-100%" t="-100%"/>
          </a:gradFill>
          <a:ln cap="flat" cmpd="sng" w="34925">
            <a:solidFill>
              <a:srgbClr val="F69A1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sx="110000" rotWithShape="0" algn="tl" dir="2700000" dist="38100" sy="110000">
              <a:srgbClr val="000000">
                <a:alpha val="17254"/>
              </a:srgbClr>
            </a:outerShdw>
          </a:effectLst>
        </p:spPr>
      </p:cxnSp>
      <p:cxnSp>
        <p:nvCxnSpPr>
          <p:cNvPr id="826" name="Google Shape;826;p13"/>
          <p:cNvCxnSpPr/>
          <p:nvPr/>
        </p:nvCxnSpPr>
        <p:spPr>
          <a:xfrm flipH="1" rot="10800000">
            <a:off x="3715290" y="2313350"/>
            <a:ext cx="299992" cy="3802"/>
          </a:xfrm>
          <a:prstGeom prst="straightConnector1">
            <a:avLst/>
          </a:prstGeom>
          <a:gradFill>
            <a:gsLst>
              <a:gs pos="0">
                <a:srgbClr val="F17D09"/>
              </a:gs>
              <a:gs pos="50000">
                <a:srgbClr val="FFC000"/>
              </a:gs>
              <a:gs pos="100000">
                <a:srgbClr val="FFC000"/>
              </a:gs>
            </a:gsLst>
            <a:path path="circle">
              <a:fillToRect b="100%" r="100%"/>
            </a:path>
            <a:tileRect l="-100%" t="-100%"/>
          </a:gradFill>
          <a:ln cap="flat" cmpd="sng" w="34925">
            <a:solidFill>
              <a:srgbClr val="F69A1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sx="110000" rotWithShape="0" algn="tl" dir="2700000" dist="38100" sy="110000">
              <a:srgbClr val="000000">
                <a:alpha val="17254"/>
              </a:srgbClr>
            </a:outerShdw>
          </a:effectLst>
        </p:spPr>
      </p:cxnSp>
      <p:cxnSp>
        <p:nvCxnSpPr>
          <p:cNvPr id="827" name="Google Shape;827;p13"/>
          <p:cNvCxnSpPr/>
          <p:nvPr/>
        </p:nvCxnSpPr>
        <p:spPr>
          <a:xfrm flipH="1" rot="10800000">
            <a:off x="5187888" y="2313350"/>
            <a:ext cx="299992" cy="3802"/>
          </a:xfrm>
          <a:prstGeom prst="straightConnector1">
            <a:avLst/>
          </a:prstGeom>
          <a:gradFill>
            <a:gsLst>
              <a:gs pos="0">
                <a:srgbClr val="F17D09"/>
              </a:gs>
              <a:gs pos="50000">
                <a:srgbClr val="FFC000"/>
              </a:gs>
              <a:gs pos="100000">
                <a:srgbClr val="FFC000"/>
              </a:gs>
            </a:gsLst>
            <a:path path="circle">
              <a:fillToRect b="100%" r="100%"/>
            </a:path>
            <a:tileRect l="-100%" t="-100%"/>
          </a:gradFill>
          <a:ln cap="flat" cmpd="sng" w="34925">
            <a:solidFill>
              <a:srgbClr val="F69A1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sx="110000" rotWithShape="0" algn="tl" dir="2700000" dist="38100" sy="110000">
              <a:srgbClr val="000000">
                <a:alpha val="17254"/>
              </a:srgbClr>
            </a:outerShdw>
          </a:effectLst>
        </p:spPr>
      </p:cxnSp>
      <p:cxnSp>
        <p:nvCxnSpPr>
          <p:cNvPr id="828" name="Google Shape;828;p13"/>
          <p:cNvCxnSpPr/>
          <p:nvPr/>
        </p:nvCxnSpPr>
        <p:spPr>
          <a:xfrm flipH="1" rot="10800000">
            <a:off x="6951218" y="2313252"/>
            <a:ext cx="300000" cy="3900"/>
          </a:xfrm>
          <a:prstGeom prst="straightConnector1">
            <a:avLst/>
          </a:prstGeom>
          <a:gradFill>
            <a:gsLst>
              <a:gs pos="0">
                <a:srgbClr val="F17D09"/>
              </a:gs>
              <a:gs pos="50000">
                <a:srgbClr val="FFC000"/>
              </a:gs>
              <a:gs pos="100000">
                <a:srgbClr val="FFC000"/>
              </a:gs>
            </a:gsLst>
            <a:path path="circle">
              <a:fillToRect b="100%" r="100%"/>
            </a:path>
            <a:tileRect l="-100%" t="-100%"/>
          </a:gradFill>
          <a:ln cap="flat" cmpd="sng" w="34925">
            <a:solidFill>
              <a:srgbClr val="F69A1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sx="110000" rotWithShape="0" algn="tl" dir="2700000" dist="38100" sy="110000">
              <a:srgbClr val="000000">
                <a:alpha val="17647"/>
              </a:srgbClr>
            </a:outerShdw>
          </a:effectLst>
        </p:spPr>
      </p:cxnSp>
      <p:sp>
        <p:nvSpPr>
          <p:cNvPr id="829" name="Google Shape;829;p13"/>
          <p:cNvSpPr/>
          <p:nvPr/>
        </p:nvSpPr>
        <p:spPr>
          <a:xfrm>
            <a:off x="10565113" y="296047"/>
            <a:ext cx="1080000" cy="216000"/>
          </a:xfrm>
          <a:prstGeom prst="roundRect">
            <a:avLst>
              <a:gd fmla="val 16667" name="adj"/>
            </a:avLst>
          </a:prstGeom>
          <a:solidFill>
            <a:srgbClr val="F4B081">
              <a:alpha val="84313"/>
            </a:srgbClr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Future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0" name="Google Shape;830;p13"/>
          <p:cNvSpPr/>
          <p:nvPr/>
        </p:nvSpPr>
        <p:spPr>
          <a:xfrm>
            <a:off x="9386464" y="296047"/>
            <a:ext cx="1080000" cy="216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Available</a:t>
            </a:r>
            <a:endParaRPr b="0" i="0" sz="9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1" name="Google Shape;831;p13"/>
          <p:cNvSpPr txBox="1"/>
          <p:nvPr/>
        </p:nvSpPr>
        <p:spPr>
          <a:xfrm>
            <a:off x="702667" y="472668"/>
            <a:ext cx="634789" cy="129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Arial"/>
              <a:buNone/>
            </a:pPr>
            <a:r>
              <a:rPr b="1" i="0" lang="en-US" sz="839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Release v1.5</a:t>
            </a:r>
            <a:endParaRPr b="1" i="0" sz="12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2" name="Google Shape;832;p13"/>
          <p:cNvSpPr/>
          <p:nvPr/>
        </p:nvSpPr>
        <p:spPr>
          <a:xfrm>
            <a:off x="8362274" y="1502055"/>
            <a:ext cx="730800" cy="486000"/>
          </a:xfrm>
          <a:prstGeom prst="roundRect">
            <a:avLst>
              <a:gd fmla="val 4698" name="adj"/>
            </a:avLst>
          </a:prstGeom>
          <a:gradFill>
            <a:gsLst>
              <a:gs pos="0">
                <a:srgbClr val="E1EFD8"/>
              </a:gs>
              <a:gs pos="75000">
                <a:srgbClr val="E1EFD8"/>
              </a:gs>
              <a:gs pos="100000">
                <a:srgbClr val="FFFFFF">
                  <a:alpha val="4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3" name="Google Shape;833;p13"/>
          <p:cNvSpPr txBox="1"/>
          <p:nvPr/>
        </p:nvSpPr>
        <p:spPr>
          <a:xfrm>
            <a:off x="8419273" y="1632319"/>
            <a:ext cx="58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WASM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"/>
          <p:cNvSpPr/>
          <p:nvPr/>
        </p:nvSpPr>
        <p:spPr>
          <a:xfrm>
            <a:off x="4037815" y="1537474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Application Monetization (PoC)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loud icon" id="835" name="Google Shape;835;p13"/>
          <p:cNvPicPr preferRelativeResize="0"/>
          <p:nvPr/>
        </p:nvPicPr>
        <p:blipFill rotWithShape="1">
          <a:blip r:embed="rId5">
            <a:alphaModFix/>
          </a:blip>
          <a:srcRect b="21608" l="0" r="0" t="19179"/>
          <a:stretch/>
        </p:blipFill>
        <p:spPr>
          <a:xfrm>
            <a:off x="893937" y="5458987"/>
            <a:ext cx="1508252" cy="92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836" name="Google Shape;836;p13"/>
          <p:cNvPicPr preferRelativeResize="0"/>
          <p:nvPr/>
        </p:nvPicPr>
        <p:blipFill rotWithShape="1">
          <a:blip r:embed="rId5">
            <a:alphaModFix/>
          </a:blip>
          <a:srcRect b="21608" l="0" r="0" t="19179"/>
          <a:stretch/>
        </p:blipFill>
        <p:spPr>
          <a:xfrm>
            <a:off x="4842099" y="5458987"/>
            <a:ext cx="1508252" cy="92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837" name="Google Shape;837;p13"/>
          <p:cNvPicPr preferRelativeResize="0"/>
          <p:nvPr/>
        </p:nvPicPr>
        <p:blipFill rotWithShape="1">
          <a:blip r:embed="rId5">
            <a:alphaModFix/>
          </a:blip>
          <a:srcRect b="21608" l="0" r="0" t="19179"/>
          <a:stretch/>
        </p:blipFill>
        <p:spPr>
          <a:xfrm>
            <a:off x="9150954" y="5458987"/>
            <a:ext cx="1508252" cy="928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13"/>
          <p:cNvCxnSpPr/>
          <p:nvPr/>
        </p:nvCxnSpPr>
        <p:spPr>
          <a:xfrm>
            <a:off x="2230291" y="5987288"/>
            <a:ext cx="2822797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13"/>
          <p:cNvCxnSpPr/>
          <p:nvPr/>
        </p:nvCxnSpPr>
        <p:spPr>
          <a:xfrm>
            <a:off x="6213556" y="5987287"/>
            <a:ext cx="3125279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13"/>
          <p:cNvSpPr txBox="1"/>
          <p:nvPr/>
        </p:nvSpPr>
        <p:spPr>
          <a:xfrm>
            <a:off x="1056554" y="5733360"/>
            <a:ext cx="1195931" cy="50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Public cloud/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Local development environment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1" name="Google Shape;841;p13"/>
          <p:cNvSpPr txBox="1"/>
          <p:nvPr/>
        </p:nvSpPr>
        <p:spPr>
          <a:xfrm>
            <a:off x="5067419" y="5802610"/>
            <a:ext cx="1099824" cy="369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Private cloud/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Enterprise DC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2" name="Google Shape;842;p13"/>
          <p:cNvSpPr txBox="1"/>
          <p:nvPr/>
        </p:nvSpPr>
        <p:spPr>
          <a:xfrm>
            <a:off x="9396858" y="5871860"/>
            <a:ext cx="1099824" cy="230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Edge node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3" name="Google Shape;843;p13"/>
          <p:cNvSpPr txBox="1"/>
          <p:nvPr/>
        </p:nvSpPr>
        <p:spPr>
          <a:xfrm>
            <a:off x="10512437" y="959634"/>
            <a:ext cx="9361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2448C"/>
                </a:solidFill>
                <a:latin typeface="Raleway"/>
                <a:ea typeface="Raleway"/>
                <a:cs typeface="Raleway"/>
                <a:sym typeface="Raleway"/>
              </a:rPr>
              <a:t>Public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3"/>
          <p:cNvSpPr/>
          <p:nvPr/>
        </p:nvSpPr>
        <p:spPr>
          <a:xfrm>
            <a:off x="3449718" y="617071"/>
            <a:ext cx="965740" cy="280804"/>
          </a:xfrm>
          <a:prstGeom prst="wedgeRectCallout">
            <a:avLst>
              <a:gd fmla="val -49266" name="adj1"/>
              <a:gd fmla="val 402385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Platform Comp Deployment UI 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3"/>
          <p:cNvSpPr/>
          <p:nvPr/>
        </p:nvSpPr>
        <p:spPr>
          <a:xfrm>
            <a:off x="3478953" y="977928"/>
            <a:ext cx="1198811" cy="472314"/>
          </a:xfrm>
          <a:prstGeom prst="wedgeRectCallout">
            <a:avLst>
              <a:gd fmla="val -37755" name="adj1"/>
              <a:gd fmla="val 280785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application from existing capabilities with out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3"/>
          <p:cNvSpPr/>
          <p:nvPr/>
        </p:nvSpPr>
        <p:spPr>
          <a:xfrm>
            <a:off x="1572326" y="763798"/>
            <a:ext cx="920040" cy="211895"/>
          </a:xfrm>
          <a:prstGeom prst="wedgeRectCallout">
            <a:avLst>
              <a:gd fmla="val -41041" name="adj1"/>
              <a:gd fmla="val 541983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new capability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"/>
          <p:cNvSpPr/>
          <p:nvPr/>
        </p:nvSpPr>
        <p:spPr>
          <a:xfrm>
            <a:off x="1667681" y="1686440"/>
            <a:ext cx="920040" cy="211895"/>
          </a:xfrm>
          <a:prstGeom prst="wedgeRectCallout">
            <a:avLst>
              <a:gd fmla="val -41041" name="adj1"/>
              <a:gd fmla="val 541983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Webssh, image size reduction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3"/>
          <p:cNvSpPr/>
          <p:nvPr/>
        </p:nvSpPr>
        <p:spPr>
          <a:xfrm>
            <a:off x="3276983" y="2546528"/>
            <a:ext cx="920040" cy="211895"/>
          </a:xfrm>
          <a:prstGeom prst="wedgeRectCallout">
            <a:avLst>
              <a:gd fmla="val 58907" name="adj1"/>
              <a:gd fmla="val -428361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Billing: time &amp; flavors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3"/>
          <p:cNvSpPr/>
          <p:nvPr/>
        </p:nvSpPr>
        <p:spPr>
          <a:xfrm>
            <a:off x="1099161" y="3528105"/>
            <a:ext cx="1080000" cy="2880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68525" spcFirstLastPara="1" rIns="68525" wrap="square" tIns="68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Profile Design</a:t>
            </a:r>
            <a:endParaRPr b="0" i="0" sz="800" u="none" cap="none" strike="noStrike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0" name="Google Shape;850;p13"/>
          <p:cNvSpPr/>
          <p:nvPr/>
        </p:nvSpPr>
        <p:spPr>
          <a:xfrm>
            <a:off x="1904545" y="3048765"/>
            <a:ext cx="920040" cy="211895"/>
          </a:xfrm>
          <a:prstGeom prst="wedgeRectCallout">
            <a:avLst>
              <a:gd fmla="val -48341" name="adj1"/>
              <a:gd fmla="val 22016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Added new 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857" name="Google Shape;8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858" name="Google Shape;858;p17"/>
          <p:cNvPicPr preferRelativeResize="0"/>
          <p:nvPr/>
        </p:nvPicPr>
        <p:blipFill rotWithShape="1">
          <a:blip r:embed="rId4">
            <a:alphaModFix/>
          </a:blip>
          <a:srcRect b="21608" l="0" r="0" t="19179"/>
          <a:stretch/>
        </p:blipFill>
        <p:spPr>
          <a:xfrm>
            <a:off x="871219" y="5436961"/>
            <a:ext cx="1508252" cy="92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859" name="Google Shape;859;p17"/>
          <p:cNvPicPr preferRelativeResize="0"/>
          <p:nvPr/>
        </p:nvPicPr>
        <p:blipFill rotWithShape="1">
          <a:blip r:embed="rId4">
            <a:alphaModFix/>
          </a:blip>
          <a:srcRect b="21608" l="0" r="0" t="19179"/>
          <a:stretch/>
        </p:blipFill>
        <p:spPr>
          <a:xfrm>
            <a:off x="4819381" y="5436961"/>
            <a:ext cx="1508252" cy="92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icon" id="860" name="Google Shape;860;p17"/>
          <p:cNvPicPr preferRelativeResize="0"/>
          <p:nvPr/>
        </p:nvPicPr>
        <p:blipFill rotWithShape="1">
          <a:blip r:embed="rId4">
            <a:alphaModFix/>
          </a:blip>
          <a:srcRect b="21608" l="0" r="0" t="19179"/>
          <a:stretch/>
        </p:blipFill>
        <p:spPr>
          <a:xfrm>
            <a:off x="9128236" y="5436961"/>
            <a:ext cx="1508252" cy="9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7"/>
          <p:cNvSpPr/>
          <p:nvPr/>
        </p:nvSpPr>
        <p:spPr>
          <a:xfrm>
            <a:off x="10683761" y="347950"/>
            <a:ext cx="1421709" cy="3701514"/>
          </a:xfrm>
          <a:prstGeom prst="rect">
            <a:avLst/>
          </a:prstGeom>
          <a:solidFill>
            <a:srgbClr val="BDD7EE">
              <a:alpha val="24313"/>
            </a:srgbClr>
          </a:solidFill>
          <a:ln>
            <a:noFill/>
          </a:ln>
          <a:effectLst>
            <a:outerShdw blurRad="50800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7"/>
          <p:cNvSpPr/>
          <p:nvPr/>
        </p:nvSpPr>
        <p:spPr>
          <a:xfrm>
            <a:off x="532412" y="4166372"/>
            <a:ext cx="11579999" cy="327497"/>
          </a:xfrm>
          <a:custGeom>
            <a:rect b="b" l="l" r="r" t="t"/>
            <a:pathLst>
              <a:path extrusionOk="0" h="289155" w="7201551">
                <a:moveTo>
                  <a:pt x="18887" y="4453"/>
                </a:moveTo>
                <a:lnTo>
                  <a:pt x="0" y="0"/>
                </a:lnTo>
                <a:lnTo>
                  <a:pt x="7201551" y="4453"/>
                </a:lnTo>
                <a:lnTo>
                  <a:pt x="7201551" y="289155"/>
                </a:lnTo>
                <a:lnTo>
                  <a:pt x="18887" y="289155"/>
                </a:lnTo>
                <a:lnTo>
                  <a:pt x="18887" y="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Infrastructure Management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7"/>
          <p:cNvSpPr/>
          <p:nvPr/>
        </p:nvSpPr>
        <p:spPr>
          <a:xfrm>
            <a:off x="532412" y="341454"/>
            <a:ext cx="2659661" cy="3701514"/>
          </a:xfrm>
          <a:prstGeom prst="rect">
            <a:avLst/>
          </a:prstGeom>
          <a:solidFill>
            <a:srgbClr val="EEECE1">
              <a:alpha val="24313"/>
            </a:srgbClr>
          </a:solidFill>
          <a:ln>
            <a:noFill/>
          </a:ln>
          <a:effectLst>
            <a:outerShdw blurRad="50800" rotWithShape="0" algn="tl" dir="2700000" dist="38100">
              <a:schemeClr val="lt1">
                <a:alpha val="40000"/>
              </a:schemeClr>
            </a:outerShdw>
          </a:effectLst>
        </p:spPr>
        <p:txBody>
          <a:bodyPr anchorCtr="0" anchor="t" bIns="45725" lIns="91450" spcFirstLastPara="1" rIns="91450" wrap="square" tIns="45725">
            <a:noAutofit/>
          </a:bodyPr>
          <a:lstStyle/>
          <a:p>
            <a:pPr indent="-222294" lvl="0" marL="182916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400"/>
              <a:buFont typeface="Calibri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1" i="1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17"/>
          <p:cNvGrpSpPr/>
          <p:nvPr/>
        </p:nvGrpSpPr>
        <p:grpSpPr>
          <a:xfrm>
            <a:off x="601884" y="1000244"/>
            <a:ext cx="1699921" cy="2982787"/>
            <a:chOff x="9003350" y="2395328"/>
            <a:chExt cx="1954200" cy="3069847"/>
          </a:xfrm>
        </p:grpSpPr>
        <p:sp>
          <p:nvSpPr>
            <p:cNvPr id="865" name="Google Shape;865;p17"/>
            <p:cNvSpPr/>
            <p:nvPr/>
          </p:nvSpPr>
          <p:spPr>
            <a:xfrm>
              <a:off x="9003350" y="2395328"/>
              <a:ext cx="1954200" cy="3069847"/>
            </a:xfrm>
            <a:prstGeom prst="roundRect">
              <a:avLst>
                <a:gd fmla="val 3751" name="adj"/>
              </a:avLst>
            </a:prstGeom>
            <a:solidFill>
              <a:srgbClr val="B7CCE4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7"/>
            <p:cNvSpPr txBox="1"/>
            <p:nvPr/>
          </p:nvSpPr>
          <p:spPr>
            <a:xfrm>
              <a:off x="9026801" y="2451368"/>
              <a:ext cx="1898905" cy="4563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Developer Platform</a:t>
              </a:r>
              <a:endParaRPr b="1" i="0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9066174" y="3657209"/>
              <a:ext cx="1832699" cy="283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 Package Design</a:t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9062177" y="3283211"/>
              <a:ext cx="1849945" cy="27928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 Development Capability Design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9064011" y="4015754"/>
              <a:ext cx="1840327" cy="226744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90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SDK/API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9067201" y="4327652"/>
              <a:ext cx="1840173" cy="28372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 Test Design</a:t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9063282" y="2911846"/>
              <a:ext cx="1855015" cy="27928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90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Application Image Design</a:t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p17"/>
          <p:cNvSpPr/>
          <p:nvPr/>
        </p:nvSpPr>
        <p:spPr>
          <a:xfrm>
            <a:off x="608118" y="511888"/>
            <a:ext cx="1654620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120"/>
              <a:buFont typeface="Calibri"/>
              <a:buNone/>
            </a:pPr>
            <a:r>
              <a:rPr b="1" i="0" lang="en-US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Design Stage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17"/>
          <p:cNvSpPr/>
          <p:nvPr/>
        </p:nvSpPr>
        <p:spPr>
          <a:xfrm rot="-5400000">
            <a:off x="2171500" y="2352759"/>
            <a:ext cx="552387" cy="291778"/>
          </a:xfrm>
          <a:prstGeom prst="downArrow">
            <a:avLst>
              <a:gd fmla="val 50000" name="adj1"/>
              <a:gd fmla="val 55390" name="adj2"/>
            </a:avLst>
          </a:prstGeom>
          <a:solidFill>
            <a:srgbClr val="B9CDE6"/>
          </a:solidFill>
          <a:ln>
            <a:noFill/>
          </a:ln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17"/>
          <p:cNvSpPr/>
          <p:nvPr/>
        </p:nvSpPr>
        <p:spPr>
          <a:xfrm>
            <a:off x="2551772" y="1009045"/>
            <a:ext cx="1699923" cy="2969289"/>
          </a:xfrm>
          <a:prstGeom prst="roundRect">
            <a:avLst>
              <a:gd fmla="val 3196" name="adj"/>
            </a:avLst>
          </a:prstGeom>
          <a:solidFill>
            <a:srgbClr val="B9CDE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7"/>
          <p:cNvSpPr txBox="1"/>
          <p:nvPr/>
        </p:nvSpPr>
        <p:spPr>
          <a:xfrm>
            <a:off x="2569305" y="1054694"/>
            <a:ext cx="1653493" cy="4022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 Repository</a:t>
            </a:r>
            <a:endParaRPr b="1" i="0" sz="1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76" name="Google Shape;876;p17"/>
          <p:cNvSpPr/>
          <p:nvPr/>
        </p:nvSpPr>
        <p:spPr>
          <a:xfrm>
            <a:off x="2593581" y="1841169"/>
            <a:ext cx="1611276" cy="260198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Experience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7"/>
          <p:cNvSpPr/>
          <p:nvPr/>
        </p:nvSpPr>
        <p:spPr>
          <a:xfrm>
            <a:off x="2593581" y="2828378"/>
            <a:ext cx="1606951" cy="281375"/>
          </a:xfrm>
          <a:prstGeom prst="roundRect">
            <a:avLst>
              <a:gd fmla="val 16667" name="adj"/>
            </a:avLst>
          </a:prstGeom>
          <a:solidFill>
            <a:srgbClr val="93B3D7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API/Capability Repository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7"/>
          <p:cNvSpPr/>
          <p:nvPr/>
        </p:nvSpPr>
        <p:spPr>
          <a:xfrm>
            <a:off x="2593581" y="1517886"/>
            <a:ext cx="1606951" cy="27477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Distribution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7"/>
          <p:cNvSpPr/>
          <p:nvPr/>
        </p:nvSpPr>
        <p:spPr>
          <a:xfrm>
            <a:off x="2598036" y="2155373"/>
            <a:ext cx="1611923" cy="285038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Repository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7"/>
          <p:cNvSpPr/>
          <p:nvPr/>
        </p:nvSpPr>
        <p:spPr>
          <a:xfrm>
            <a:off x="2677478" y="3139532"/>
            <a:ext cx="1382864" cy="464536"/>
          </a:xfrm>
          <a:prstGeom prst="flowChartMagneticDisk">
            <a:avLst/>
          </a:prstGeom>
          <a:solidFill>
            <a:srgbClr val="0070C0"/>
          </a:solidFill>
          <a:ln cap="flat" cmpd="sng" w="9525">
            <a:solidFill>
              <a:srgbClr val="F2F7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 repository (remote/local)</a:t>
            </a:r>
            <a:endParaRPr b="1" i="0" sz="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7"/>
          <p:cNvSpPr/>
          <p:nvPr/>
        </p:nvSpPr>
        <p:spPr>
          <a:xfrm>
            <a:off x="3420785" y="506491"/>
            <a:ext cx="2103725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120"/>
              <a:buFont typeface="Calibri"/>
              <a:buNone/>
            </a:pPr>
            <a:r>
              <a:rPr b="1" i="0" lang="en-US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Distribution Stage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7"/>
          <p:cNvSpPr/>
          <p:nvPr/>
        </p:nvSpPr>
        <p:spPr>
          <a:xfrm>
            <a:off x="3764244" y="4204194"/>
            <a:ext cx="40064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Kubernetes/MicroK8S/K3S/Openstack...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7"/>
          <p:cNvSpPr/>
          <p:nvPr/>
        </p:nvSpPr>
        <p:spPr>
          <a:xfrm>
            <a:off x="539351" y="4639082"/>
            <a:ext cx="11579998" cy="322453"/>
          </a:xfrm>
          <a:custGeom>
            <a:rect b="b" l="l" r="r" t="t"/>
            <a:pathLst>
              <a:path extrusionOk="0" h="284702" w="7182664">
                <a:moveTo>
                  <a:pt x="0" y="0"/>
                </a:moveTo>
                <a:lnTo>
                  <a:pt x="7182664" y="0"/>
                </a:lnTo>
                <a:lnTo>
                  <a:pt x="7182664" y="284702"/>
                </a:lnTo>
                <a:lnTo>
                  <a:pt x="0" y="2847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7"/>
          <p:cNvSpPr/>
          <p:nvPr/>
        </p:nvSpPr>
        <p:spPr>
          <a:xfrm>
            <a:off x="539350" y="5061429"/>
            <a:ext cx="11579999" cy="322453"/>
          </a:xfrm>
          <a:custGeom>
            <a:rect b="b" l="l" r="r" t="t"/>
            <a:pathLst>
              <a:path extrusionOk="0" h="284702" w="7182664">
                <a:moveTo>
                  <a:pt x="0" y="0"/>
                </a:moveTo>
                <a:lnTo>
                  <a:pt x="7182664" y="0"/>
                </a:lnTo>
                <a:lnTo>
                  <a:pt x="7182664" y="284702"/>
                </a:lnTo>
                <a:lnTo>
                  <a:pt x="0" y="2847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Heterogeneous hardware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7"/>
          <p:cNvSpPr/>
          <p:nvPr/>
        </p:nvSpPr>
        <p:spPr>
          <a:xfrm>
            <a:off x="4035251" y="4679310"/>
            <a:ext cx="302021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Centos/Ubuntu/OpenEuler/...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7"/>
          <p:cNvSpPr/>
          <p:nvPr/>
        </p:nvSpPr>
        <p:spPr>
          <a:xfrm>
            <a:off x="4026134" y="5086510"/>
            <a:ext cx="29480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X86, ARM, GPU, NIC/....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7" name="Google Shape;887;p17"/>
          <p:cNvCxnSpPr/>
          <p:nvPr/>
        </p:nvCxnSpPr>
        <p:spPr>
          <a:xfrm>
            <a:off x="2207573" y="5965262"/>
            <a:ext cx="2822797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17"/>
          <p:cNvCxnSpPr/>
          <p:nvPr/>
        </p:nvCxnSpPr>
        <p:spPr>
          <a:xfrm>
            <a:off x="6190838" y="5965261"/>
            <a:ext cx="3125279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9" name="Google Shape;889;p17"/>
          <p:cNvSpPr txBox="1"/>
          <p:nvPr/>
        </p:nvSpPr>
        <p:spPr>
          <a:xfrm>
            <a:off x="1033836" y="5711334"/>
            <a:ext cx="1195931" cy="50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Public cloud/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Local development environment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0" name="Google Shape;890;p17"/>
          <p:cNvSpPr txBox="1"/>
          <p:nvPr/>
        </p:nvSpPr>
        <p:spPr>
          <a:xfrm>
            <a:off x="5044701" y="5780584"/>
            <a:ext cx="1099824" cy="369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Private cloud/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Enterprise DC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1" name="Google Shape;891;p17"/>
          <p:cNvSpPr txBox="1"/>
          <p:nvPr/>
        </p:nvSpPr>
        <p:spPr>
          <a:xfrm>
            <a:off x="9374140" y="5849834"/>
            <a:ext cx="1099824" cy="230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Edge node</a:t>
            </a:r>
            <a:endParaRPr b="0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2" name="Google Shape;892;p17"/>
          <p:cNvSpPr/>
          <p:nvPr/>
        </p:nvSpPr>
        <p:spPr>
          <a:xfrm>
            <a:off x="9881459" y="4686859"/>
            <a:ext cx="1991816" cy="2342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45725" lIns="91450" spcFirstLastPara="1" rIns="91450" wrap="square" tIns="457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icrosoft Yahe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OS optimization (eBPF/XDP)</a:t>
            </a:r>
            <a:endParaRPr b="0" i="0" sz="10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3" name="Google Shape;893;p17"/>
          <p:cNvSpPr/>
          <p:nvPr/>
        </p:nvSpPr>
        <p:spPr>
          <a:xfrm>
            <a:off x="4503084" y="1003410"/>
            <a:ext cx="1699923" cy="2969289"/>
          </a:xfrm>
          <a:prstGeom prst="roundRect">
            <a:avLst>
              <a:gd fmla="val 3751" name="adj"/>
            </a:avLst>
          </a:prstGeom>
          <a:solidFill>
            <a:srgbClr val="B9CDE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7"/>
          <p:cNvSpPr txBox="1"/>
          <p:nvPr/>
        </p:nvSpPr>
        <p:spPr>
          <a:xfrm>
            <a:off x="4550552" y="1054694"/>
            <a:ext cx="1618862" cy="448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Management Plane (Orchestrator)</a:t>
            </a:r>
            <a:endParaRPr b="1" i="0" sz="1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5" name="Google Shape;895;p17"/>
          <p:cNvSpPr/>
          <p:nvPr/>
        </p:nvSpPr>
        <p:spPr>
          <a:xfrm>
            <a:off x="4546282" y="1856299"/>
            <a:ext cx="1310914" cy="258412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Package Management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7"/>
          <p:cNvSpPr/>
          <p:nvPr/>
        </p:nvSpPr>
        <p:spPr>
          <a:xfrm>
            <a:off x="4541864" y="3405406"/>
            <a:ext cx="1310914" cy="336691"/>
          </a:xfrm>
          <a:prstGeom prst="roundRect">
            <a:avLst>
              <a:gd fmla="val 16667" name="adj"/>
            </a:avLst>
          </a:prstGeom>
          <a:solidFill>
            <a:srgbClr val="93B3D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Intent-Driven Policy Framework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7"/>
          <p:cNvSpPr/>
          <p:nvPr/>
        </p:nvSpPr>
        <p:spPr>
          <a:xfrm>
            <a:off x="4541864" y="2470313"/>
            <a:ext cx="1310914" cy="257367"/>
          </a:xfrm>
          <a:prstGeom prst="roundRect">
            <a:avLst>
              <a:gd fmla="val 16667" name="adj"/>
            </a:avLst>
          </a:prstGeom>
          <a:solidFill>
            <a:srgbClr val="93B3D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Management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7"/>
          <p:cNvSpPr/>
          <p:nvPr/>
        </p:nvSpPr>
        <p:spPr>
          <a:xfrm>
            <a:off x="4546282" y="1546387"/>
            <a:ext cx="1310914" cy="267053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Orchestration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17"/>
          <p:cNvSpPr/>
          <p:nvPr/>
        </p:nvSpPr>
        <p:spPr>
          <a:xfrm>
            <a:off x="5883716" y="1531169"/>
            <a:ext cx="273589" cy="2210928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7"/>
          <p:cNvSpPr txBox="1"/>
          <p:nvPr/>
        </p:nvSpPr>
        <p:spPr>
          <a:xfrm rot="5400000">
            <a:off x="4928386" y="2513175"/>
            <a:ext cx="2184217" cy="246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6497229" y="997781"/>
            <a:ext cx="4011454" cy="2980553"/>
          </a:xfrm>
          <a:prstGeom prst="roundRect">
            <a:avLst>
              <a:gd fmla="val 1538" name="adj"/>
            </a:avLst>
          </a:prstGeom>
          <a:solidFill>
            <a:srgbClr val="BDD7EE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7"/>
          <p:cNvSpPr txBox="1"/>
          <p:nvPr/>
        </p:nvSpPr>
        <p:spPr>
          <a:xfrm>
            <a:off x="6724994" y="956232"/>
            <a:ext cx="3550206" cy="295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77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MEP platform</a:t>
            </a:r>
            <a:endParaRPr b="1" i="0" sz="11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6564777" y="1787547"/>
            <a:ext cx="3847398" cy="234064"/>
          </a:xfrm>
          <a:prstGeom prst="roundRect">
            <a:avLst>
              <a:gd fmla="val 7276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Gateway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7478788" y="510223"/>
            <a:ext cx="1745991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120"/>
              <a:buFont typeface="Calibri"/>
              <a:buNone/>
            </a:pPr>
            <a:r>
              <a:rPr b="1" i="0" lang="en-US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Running Stage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5" name="Google Shape;905;p17"/>
          <p:cNvGrpSpPr/>
          <p:nvPr/>
        </p:nvGrpSpPr>
        <p:grpSpPr>
          <a:xfrm>
            <a:off x="8557465" y="2371943"/>
            <a:ext cx="1858256" cy="1489418"/>
            <a:chOff x="9420181" y="3257677"/>
            <a:chExt cx="2136216" cy="1315045"/>
          </a:xfrm>
        </p:grpSpPr>
        <p:sp>
          <p:nvSpPr>
            <p:cNvPr id="906" name="Google Shape;906;p17"/>
            <p:cNvSpPr/>
            <p:nvPr/>
          </p:nvSpPr>
          <p:spPr>
            <a:xfrm>
              <a:off x="9420181" y="3313291"/>
              <a:ext cx="2136216" cy="1259431"/>
            </a:xfrm>
            <a:prstGeom prst="roundRect">
              <a:avLst>
                <a:gd fmla="val 2199" name="adj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9478904" y="4208083"/>
              <a:ext cx="1983742" cy="297189"/>
            </a:xfrm>
            <a:prstGeom prst="roundRect">
              <a:avLst>
                <a:gd fmla="val 6218" name="adj"/>
              </a:avLst>
            </a:prstGeom>
            <a:solidFill>
              <a:srgbClr val="93B3D7"/>
            </a:solidFill>
            <a:ln cap="flat" cmpd="sng" w="190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Network Programmable Interface</a:t>
              </a:r>
              <a:endParaRPr b="0" i="0" sz="10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9478904" y="3874325"/>
              <a:ext cx="921723" cy="297189"/>
            </a:xfrm>
            <a:prstGeom prst="roundRect">
              <a:avLst>
                <a:gd fmla="val 10136" name="adj"/>
              </a:avLst>
            </a:prstGeom>
            <a:solidFill>
              <a:srgbClr val="93B3D7"/>
            </a:solidFill>
            <a:ln cap="flat" cmpd="sng" w="190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DN/TSN</a:t>
              </a:r>
              <a:endParaRPr b="0" i="0" sz="9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0553028" y="3871907"/>
              <a:ext cx="921723" cy="296681"/>
            </a:xfrm>
            <a:prstGeom prst="roundRect">
              <a:avLst>
                <a:gd fmla="val 7524" name="adj"/>
              </a:avLst>
            </a:prstGeom>
            <a:solidFill>
              <a:srgbClr val="93B3D7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SR-IOV/...</a:t>
              </a:r>
              <a:endParaRPr b="0" i="0" sz="9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9478904" y="3538150"/>
              <a:ext cx="1995846" cy="297189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 cap="flat" cmpd="sng" w="19050">
              <a:solidFill>
                <a:srgbClr val="FFFFFF"/>
              </a:solidFill>
              <a:prstDash val="dashDot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Multiple network planes (Calico and Cilium)</a:t>
              </a:r>
              <a:endParaRPr b="0" i="0" sz="105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7"/>
            <p:cNvSpPr txBox="1"/>
            <p:nvPr/>
          </p:nvSpPr>
          <p:spPr>
            <a:xfrm>
              <a:off x="9612077" y="3257677"/>
              <a:ext cx="1729500" cy="35518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Data plane</a:t>
              </a:r>
              <a:endParaRPr b="0" i="0" sz="14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2" name="Google Shape;912;p17"/>
          <p:cNvSpPr/>
          <p:nvPr/>
        </p:nvSpPr>
        <p:spPr>
          <a:xfrm>
            <a:off x="6559726" y="2439518"/>
            <a:ext cx="1928906" cy="1426429"/>
          </a:xfrm>
          <a:prstGeom prst="roundRect">
            <a:avLst>
              <a:gd fmla="val 1874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7"/>
          <p:cNvSpPr/>
          <p:nvPr/>
        </p:nvSpPr>
        <p:spPr>
          <a:xfrm>
            <a:off x="7501063" y="2722888"/>
            <a:ext cx="923832" cy="1059651"/>
          </a:xfrm>
          <a:prstGeom prst="roundRect">
            <a:avLst>
              <a:gd fmla="val 3819" name="adj"/>
            </a:avLst>
          </a:prstGeom>
          <a:solidFill>
            <a:srgbClr val="93B3D7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Open Capabilities (Hardware capability, 5G network capability, and third-party ecosystem capability)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7"/>
          <p:cNvSpPr txBox="1"/>
          <p:nvPr/>
        </p:nvSpPr>
        <p:spPr>
          <a:xfrm>
            <a:off x="6791816" y="2403971"/>
            <a:ext cx="1504460" cy="2853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 Capabilities</a:t>
            </a:r>
            <a:endParaRPr b="0" i="0" sz="14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15" name="Google Shape;915;p17"/>
          <p:cNvSpPr/>
          <p:nvPr/>
        </p:nvSpPr>
        <p:spPr>
          <a:xfrm>
            <a:off x="9207357" y="1138263"/>
            <a:ext cx="1206946" cy="268322"/>
          </a:xfrm>
          <a:prstGeom prst="roundRect">
            <a:avLst>
              <a:gd fmla="val 10114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Lifecycle Management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7"/>
          <p:cNvSpPr/>
          <p:nvPr/>
        </p:nvSpPr>
        <p:spPr>
          <a:xfrm rot="-5400000">
            <a:off x="4108347" y="2340441"/>
            <a:ext cx="552387" cy="323482"/>
          </a:xfrm>
          <a:prstGeom prst="downArrow">
            <a:avLst>
              <a:gd fmla="val 50000" name="adj1"/>
              <a:gd fmla="val 55390" name="adj2"/>
            </a:avLst>
          </a:prstGeom>
          <a:solidFill>
            <a:srgbClr val="B9CDE6"/>
          </a:solidFill>
          <a:ln>
            <a:noFill/>
          </a:ln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17"/>
          <p:cNvSpPr/>
          <p:nvPr/>
        </p:nvSpPr>
        <p:spPr>
          <a:xfrm>
            <a:off x="8557465" y="2118974"/>
            <a:ext cx="1849965" cy="281899"/>
          </a:xfrm>
          <a:prstGeom prst="roundRect">
            <a:avLst>
              <a:gd fmla="val 4191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Security/Audit/Log/Load balancing/Monitoring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7"/>
          <p:cNvSpPr/>
          <p:nvPr/>
        </p:nvSpPr>
        <p:spPr>
          <a:xfrm>
            <a:off x="6559727" y="2119879"/>
            <a:ext cx="1928906" cy="281899"/>
          </a:xfrm>
          <a:prstGeom prst="roundRect">
            <a:avLst>
              <a:gd fmla="val 7310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Container/VM orchestration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9" name="Google Shape;919;p17"/>
          <p:cNvGrpSpPr/>
          <p:nvPr/>
        </p:nvGrpSpPr>
        <p:grpSpPr>
          <a:xfrm>
            <a:off x="6564777" y="1206167"/>
            <a:ext cx="1193178" cy="512369"/>
            <a:chOff x="6793334" y="2246087"/>
            <a:chExt cx="1371654" cy="452383"/>
          </a:xfrm>
        </p:grpSpPr>
        <p:sp>
          <p:nvSpPr>
            <p:cNvPr id="920" name="Google Shape;920;p17"/>
            <p:cNvSpPr/>
            <p:nvPr/>
          </p:nvSpPr>
          <p:spPr>
            <a:xfrm>
              <a:off x="6793334" y="2286228"/>
              <a:ext cx="1371654" cy="412242"/>
            </a:xfrm>
            <a:prstGeom prst="roundRect">
              <a:avLst>
                <a:gd fmla="val 6359" name="adj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6823952" y="2578106"/>
              <a:ext cx="1309979" cy="106763"/>
            </a:xfrm>
            <a:prstGeom prst="rect">
              <a:avLst/>
            </a:prstGeom>
            <a:solidFill>
              <a:srgbClr val="00B0F0">
                <a:alpha val="81568"/>
              </a:srgbClr>
            </a:solidFill>
            <a:ln>
              <a:noFill/>
            </a:ln>
          </p:spPr>
          <p:txBody>
            <a:bodyPr anchorCtr="1" anchor="ctr" bIns="45725" lIns="91450" spcFirstLastPara="1" rIns="91450" wrap="square" tIns="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Microsoft Yahei"/>
                <a:buNone/>
              </a:pPr>
              <a:r>
                <a:rPr b="0" i="0" lang="en-US" sz="7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Application Agent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6827423" y="2246087"/>
              <a:ext cx="1309979" cy="203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Containerized Apps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17"/>
          <p:cNvSpPr/>
          <p:nvPr/>
        </p:nvSpPr>
        <p:spPr>
          <a:xfrm>
            <a:off x="7873062" y="1251630"/>
            <a:ext cx="1101735" cy="466905"/>
          </a:xfrm>
          <a:prstGeom prst="roundRect">
            <a:avLst>
              <a:gd fmla="val 3888" name="adj"/>
            </a:avLst>
          </a:prstGeom>
          <a:solidFill>
            <a:srgbClr val="92D050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7"/>
          <p:cNvSpPr/>
          <p:nvPr/>
        </p:nvSpPr>
        <p:spPr>
          <a:xfrm>
            <a:off x="6594430" y="2722887"/>
            <a:ext cx="824504" cy="1059652"/>
          </a:xfrm>
          <a:prstGeom prst="roundRect">
            <a:avLst>
              <a:gd fmla="val 5470" name="adj"/>
            </a:avLst>
          </a:prstGeom>
          <a:solidFill>
            <a:srgbClr val="93B3D7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cloud capability integration and openness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7"/>
          <p:cNvSpPr/>
          <p:nvPr/>
        </p:nvSpPr>
        <p:spPr>
          <a:xfrm>
            <a:off x="11736482" y="1046791"/>
            <a:ext cx="273590" cy="281457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7"/>
          <p:cNvSpPr txBox="1"/>
          <p:nvPr/>
        </p:nvSpPr>
        <p:spPr>
          <a:xfrm rot="5400000">
            <a:off x="10479341" y="2330621"/>
            <a:ext cx="2787859" cy="24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Workgroup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7"/>
          <p:cNvSpPr/>
          <p:nvPr/>
        </p:nvSpPr>
        <p:spPr>
          <a:xfrm>
            <a:off x="11418802" y="1046791"/>
            <a:ext cx="273590" cy="2814566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17"/>
          <p:cNvSpPr txBox="1"/>
          <p:nvPr/>
        </p:nvSpPr>
        <p:spPr>
          <a:xfrm rot="5400000">
            <a:off x="10161668" y="2330619"/>
            <a:ext cx="2787855" cy="24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Integration Workgroup Integration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7"/>
          <p:cNvSpPr/>
          <p:nvPr/>
        </p:nvSpPr>
        <p:spPr>
          <a:xfrm>
            <a:off x="11101121" y="1046794"/>
            <a:ext cx="273590" cy="2814566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7"/>
          <p:cNvSpPr txBox="1"/>
          <p:nvPr/>
        </p:nvSpPr>
        <p:spPr>
          <a:xfrm rot="5400000">
            <a:off x="9843968" y="2330619"/>
            <a:ext cx="2787855" cy="24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Workgroup Security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7"/>
          <p:cNvSpPr/>
          <p:nvPr/>
        </p:nvSpPr>
        <p:spPr>
          <a:xfrm>
            <a:off x="1281516" y="3656247"/>
            <a:ext cx="2403034" cy="264661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Test Platform (ATP)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2598036" y="2493894"/>
            <a:ext cx="1616555" cy="285038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Warehouse Interworking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4541864" y="2159855"/>
            <a:ext cx="1310914" cy="258412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Rule Management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7"/>
          <p:cNvSpPr/>
          <p:nvPr/>
        </p:nvSpPr>
        <p:spPr>
          <a:xfrm>
            <a:off x="4541864" y="3126894"/>
            <a:ext cx="1310914" cy="227932"/>
          </a:xfrm>
          <a:prstGeom prst="roundRect">
            <a:avLst>
              <a:gd fmla="val 16667" name="adj"/>
            </a:avLst>
          </a:prstGeom>
          <a:solidFill>
            <a:srgbClr val="93B3D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Connector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7"/>
          <p:cNvSpPr/>
          <p:nvPr/>
        </p:nvSpPr>
        <p:spPr>
          <a:xfrm>
            <a:off x="4541864" y="2784572"/>
            <a:ext cx="1310914" cy="289840"/>
          </a:xfrm>
          <a:prstGeom prst="roundRect">
            <a:avLst>
              <a:gd fmla="val 15330" name="adj"/>
            </a:avLst>
          </a:prstGeom>
          <a:solidFill>
            <a:srgbClr val="0070C0"/>
          </a:solidFill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Pluggable Multi-VIM Management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7"/>
          <p:cNvSpPr/>
          <p:nvPr/>
        </p:nvSpPr>
        <p:spPr>
          <a:xfrm>
            <a:off x="10783441" y="1046794"/>
            <a:ext cx="273590" cy="2814566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7"/>
          <p:cNvSpPr txBox="1"/>
          <p:nvPr/>
        </p:nvSpPr>
        <p:spPr>
          <a:xfrm rot="5400000">
            <a:off x="9526293" y="2330619"/>
            <a:ext cx="2787855" cy="24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7"/>
          <p:cNvSpPr/>
          <p:nvPr/>
        </p:nvSpPr>
        <p:spPr>
          <a:xfrm>
            <a:off x="9208976" y="1454613"/>
            <a:ext cx="1199134" cy="268322"/>
          </a:xfrm>
          <a:prstGeom prst="roundRect">
            <a:avLst>
              <a:gd fmla="val 6837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Rule Manager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7"/>
          <p:cNvSpPr/>
          <p:nvPr/>
        </p:nvSpPr>
        <p:spPr>
          <a:xfrm>
            <a:off x="10846351" y="513671"/>
            <a:ext cx="1050288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120"/>
              <a:buFont typeface="Calibri"/>
              <a:buNone/>
            </a:pPr>
            <a:r>
              <a:rPr b="1" i="0" lang="en-US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services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7"/>
          <p:cNvSpPr/>
          <p:nvPr/>
        </p:nvSpPr>
        <p:spPr>
          <a:xfrm rot="-5400000">
            <a:off x="6070709" y="2346637"/>
            <a:ext cx="552387" cy="323482"/>
          </a:xfrm>
          <a:prstGeom prst="downArrow">
            <a:avLst>
              <a:gd fmla="val 50000" name="adj1"/>
              <a:gd fmla="val 55390" name="adj2"/>
            </a:avLst>
          </a:prstGeom>
          <a:solidFill>
            <a:srgbClr val="B9CDE6"/>
          </a:solidFill>
          <a:ln>
            <a:noFill/>
          </a:ln>
        </p:spPr>
        <p:txBody>
          <a:bodyPr anchorCtr="0" anchor="ctr" bIns="45725" lIns="91450" spcFirstLastPara="1" rIns="91450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7"/>
          <p:cNvSpPr/>
          <p:nvPr/>
        </p:nvSpPr>
        <p:spPr>
          <a:xfrm>
            <a:off x="8060194" y="1203487"/>
            <a:ext cx="72290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VM Apps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7"/>
          <p:cNvSpPr/>
          <p:nvPr/>
        </p:nvSpPr>
        <p:spPr>
          <a:xfrm>
            <a:off x="7900201" y="1579532"/>
            <a:ext cx="1049201" cy="119801"/>
          </a:xfrm>
          <a:prstGeom prst="rect">
            <a:avLst/>
          </a:prstGeom>
          <a:solidFill>
            <a:srgbClr val="00B0F0">
              <a:alpha val="81568"/>
            </a:srgbClr>
          </a:solidFill>
          <a:ln>
            <a:noFill/>
          </a:ln>
        </p:spPr>
        <p:txBody>
          <a:bodyPr anchorCtr="1" anchor="ctr" bIns="45725" lIns="91450" spcFirstLastPara="1" rIns="9145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icrosoft Yahei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7"/>
          <p:cNvSpPr/>
          <p:nvPr/>
        </p:nvSpPr>
        <p:spPr>
          <a:xfrm>
            <a:off x="6693776" y="1433096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7"/>
          <p:cNvSpPr/>
          <p:nvPr/>
        </p:nvSpPr>
        <p:spPr>
          <a:xfrm>
            <a:off x="6924503" y="1431478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7"/>
          <p:cNvSpPr/>
          <p:nvPr/>
        </p:nvSpPr>
        <p:spPr>
          <a:xfrm>
            <a:off x="8108186" y="1416287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7"/>
          <p:cNvSpPr/>
          <p:nvPr/>
        </p:nvSpPr>
        <p:spPr>
          <a:xfrm>
            <a:off x="8384673" y="1413592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17"/>
          <p:cNvSpPr/>
          <p:nvPr/>
        </p:nvSpPr>
        <p:spPr>
          <a:xfrm>
            <a:off x="8667252" y="1412485"/>
            <a:ext cx="130960" cy="129634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7"/>
          <p:cNvSpPr/>
          <p:nvPr/>
        </p:nvSpPr>
        <p:spPr>
          <a:xfrm rot="10800000">
            <a:off x="8977665" y="1301019"/>
            <a:ext cx="348797" cy="260093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1B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17"/>
          <p:cNvSpPr txBox="1"/>
          <p:nvPr/>
        </p:nvSpPr>
        <p:spPr>
          <a:xfrm rot="-5400000">
            <a:off x="-1627258" y="2525417"/>
            <a:ext cx="38015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515" y="1599576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786196" y="378473"/>
            <a:ext cx="10619607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136147" y="839621"/>
            <a:ext cx="99197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EdgeGallery: Application Integration Introduction &amp; Demonstration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63798" y="1823989"/>
            <a:ext cx="5330498" cy="14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 Application Pipeline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Application 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Integration Demonstration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515" y="1599576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786196" y="341453"/>
            <a:ext cx="10619607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2357226" y="2059423"/>
            <a:ext cx="759765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 Application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515" y="1599576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786196" y="378473"/>
            <a:ext cx="10619607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120" name="Google Shape;12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1136147" y="839621"/>
            <a:ext cx="102800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EdgeGallery: Application Development Introduction &amp; Demonstration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363798" y="1823989"/>
            <a:ext cx="5641481" cy="14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 Application Pipeline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Application 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Development Demonstration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515" y="1599576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>
            <a:off x="800648" y="341453"/>
            <a:ext cx="6998842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Incubation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7984842" y="341453"/>
            <a:ext cx="1939610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0109804" y="341453"/>
            <a:ext cx="1939610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5"/>
          <p:cNvGrpSpPr/>
          <p:nvPr/>
        </p:nvGrpSpPr>
        <p:grpSpPr>
          <a:xfrm>
            <a:off x="1014710" y="2314832"/>
            <a:ext cx="1114168" cy="1114168"/>
            <a:chOff x="666350" y="2314832"/>
            <a:chExt cx="1114168" cy="1114168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6350" y="2314832"/>
              <a:ext cx="1114168" cy="1114168"/>
              <a:chOff x="1126526" y="2314832"/>
              <a:chExt cx="1114168" cy="1114168"/>
            </a:xfrm>
          </p:grpSpPr>
          <p:pic>
            <p:nvPicPr>
              <p:cNvPr id="134" name="Google Shape;134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" name="Google Shape;135;p5"/>
              <p:cNvSpPr txBox="1"/>
              <p:nvPr/>
            </p:nvSpPr>
            <p:spPr>
              <a:xfrm>
                <a:off x="1177669" y="3052134"/>
                <a:ext cx="10118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Application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6" name="Google Shape;136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7418" y="2437175"/>
              <a:ext cx="592033" cy="590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5"/>
          <p:cNvGrpSpPr/>
          <p:nvPr/>
        </p:nvGrpSpPr>
        <p:grpSpPr>
          <a:xfrm>
            <a:off x="2744652" y="774357"/>
            <a:ext cx="1114168" cy="1114168"/>
            <a:chOff x="2396292" y="774357"/>
            <a:chExt cx="1114168" cy="1114168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2396292" y="774357"/>
              <a:ext cx="1114168" cy="1114168"/>
              <a:chOff x="1126526" y="2314832"/>
              <a:chExt cx="1114168" cy="1114168"/>
            </a:xfrm>
          </p:grpSpPr>
          <p:pic>
            <p:nvPicPr>
              <p:cNvPr id="139" name="Google Shape;139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" name="Google Shape;140;p5"/>
              <p:cNvSpPr txBox="1"/>
              <p:nvPr/>
            </p:nvSpPr>
            <p:spPr>
              <a:xfrm>
                <a:off x="1293888" y="3082200"/>
                <a:ext cx="77944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Services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1" name="Google Shape;141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56246" y="884541"/>
              <a:ext cx="59425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5"/>
          <p:cNvGrpSpPr/>
          <p:nvPr/>
        </p:nvGrpSpPr>
        <p:grpSpPr>
          <a:xfrm>
            <a:off x="2745672" y="3855308"/>
            <a:ext cx="1114168" cy="1114168"/>
            <a:chOff x="2397312" y="3855308"/>
            <a:chExt cx="1114168" cy="1114168"/>
          </a:xfrm>
        </p:grpSpPr>
        <p:grpSp>
          <p:nvGrpSpPr>
            <p:cNvPr id="143" name="Google Shape;143;p5"/>
            <p:cNvGrpSpPr/>
            <p:nvPr/>
          </p:nvGrpSpPr>
          <p:grpSpPr>
            <a:xfrm>
              <a:off x="2397312" y="3855308"/>
              <a:ext cx="1114168" cy="1114168"/>
              <a:chOff x="1126526" y="2314832"/>
              <a:chExt cx="1114168" cy="1114168"/>
            </a:xfrm>
          </p:grpSpPr>
          <p:pic>
            <p:nvPicPr>
              <p:cNvPr id="144" name="Google Shape;144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" name="Google Shape;145;p5"/>
              <p:cNvSpPr txBox="1"/>
              <p:nvPr/>
            </p:nvSpPr>
            <p:spPr>
              <a:xfrm>
                <a:off x="1280454" y="3054439"/>
                <a:ext cx="80631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Sandbox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6" name="Google Shape;146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57353" y="4004515"/>
              <a:ext cx="594084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5"/>
          <p:cNvGrpSpPr/>
          <p:nvPr/>
        </p:nvGrpSpPr>
        <p:grpSpPr>
          <a:xfrm>
            <a:off x="4688786" y="2314832"/>
            <a:ext cx="1114168" cy="1114168"/>
            <a:chOff x="4340426" y="2314832"/>
            <a:chExt cx="1114168" cy="1114168"/>
          </a:xfrm>
        </p:grpSpPr>
        <p:grpSp>
          <p:nvGrpSpPr>
            <p:cNvPr id="148" name="Google Shape;148;p5"/>
            <p:cNvGrpSpPr/>
            <p:nvPr/>
          </p:nvGrpSpPr>
          <p:grpSpPr>
            <a:xfrm>
              <a:off x="4340426" y="2314832"/>
              <a:ext cx="1114168" cy="1114168"/>
              <a:chOff x="1126526" y="2314832"/>
              <a:chExt cx="1114168" cy="1114168"/>
            </a:xfrm>
          </p:grpSpPr>
          <p:pic>
            <p:nvPicPr>
              <p:cNvPr id="149" name="Google Shape;149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" name="Google Shape;150;p5"/>
              <p:cNvSpPr txBox="1"/>
              <p:nvPr/>
            </p:nvSpPr>
            <p:spPr>
              <a:xfrm>
                <a:off x="1230055" y="3091192"/>
                <a:ext cx="90710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Packaging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1" name="Google Shape;151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00495" y="2422925"/>
              <a:ext cx="594028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5"/>
          <p:cNvGrpSpPr/>
          <p:nvPr/>
        </p:nvGrpSpPr>
        <p:grpSpPr>
          <a:xfrm>
            <a:off x="6263861" y="2314832"/>
            <a:ext cx="1114168" cy="1114168"/>
            <a:chOff x="5915501" y="2314832"/>
            <a:chExt cx="1114168" cy="1114168"/>
          </a:xfrm>
        </p:grpSpPr>
        <p:grpSp>
          <p:nvGrpSpPr>
            <p:cNvPr id="153" name="Google Shape;153;p5"/>
            <p:cNvGrpSpPr/>
            <p:nvPr/>
          </p:nvGrpSpPr>
          <p:grpSpPr>
            <a:xfrm>
              <a:off x="5915501" y="2314832"/>
              <a:ext cx="1114168" cy="1114168"/>
              <a:chOff x="1126526" y="2314832"/>
              <a:chExt cx="1114168" cy="1114168"/>
            </a:xfrm>
          </p:grpSpPr>
          <p:pic>
            <p:nvPicPr>
              <p:cNvPr id="154" name="Google Shape;154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" name="Google Shape;155;p5"/>
              <p:cNvSpPr txBox="1"/>
              <p:nvPr/>
            </p:nvSpPr>
            <p:spPr>
              <a:xfrm>
                <a:off x="1137793" y="3099550"/>
                <a:ext cx="108241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Certification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6" name="Google Shape;156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203950" y="2422925"/>
              <a:ext cx="59425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p5"/>
          <p:cNvGrpSpPr/>
          <p:nvPr/>
        </p:nvGrpSpPr>
        <p:grpSpPr>
          <a:xfrm>
            <a:off x="8397563" y="2321152"/>
            <a:ext cx="1114168" cy="1114168"/>
            <a:chOff x="8049203" y="2321152"/>
            <a:chExt cx="1114168" cy="1114168"/>
          </a:xfrm>
        </p:grpSpPr>
        <p:grpSp>
          <p:nvGrpSpPr>
            <p:cNvPr id="158" name="Google Shape;158;p5"/>
            <p:cNvGrpSpPr/>
            <p:nvPr/>
          </p:nvGrpSpPr>
          <p:grpSpPr>
            <a:xfrm>
              <a:off x="8049203" y="2321152"/>
              <a:ext cx="1114168" cy="1114168"/>
              <a:chOff x="1126526" y="2314832"/>
              <a:chExt cx="1114168" cy="1114168"/>
            </a:xfrm>
          </p:grpSpPr>
          <p:pic>
            <p:nvPicPr>
              <p:cNvPr id="159" name="Google Shape;159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" name="Google Shape;160;p5"/>
              <p:cNvSpPr txBox="1"/>
              <p:nvPr/>
            </p:nvSpPr>
            <p:spPr>
              <a:xfrm>
                <a:off x="1231849" y="3084872"/>
                <a:ext cx="90351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 Store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1" name="Google Shape;161;p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343373" y="2422925"/>
              <a:ext cx="525825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5"/>
          <p:cNvGrpSpPr/>
          <p:nvPr/>
        </p:nvGrpSpPr>
        <p:grpSpPr>
          <a:xfrm>
            <a:off x="10522525" y="841289"/>
            <a:ext cx="1114168" cy="1114168"/>
            <a:chOff x="10174165" y="841289"/>
            <a:chExt cx="1114168" cy="1114168"/>
          </a:xfrm>
        </p:grpSpPr>
        <p:grpSp>
          <p:nvGrpSpPr>
            <p:cNvPr id="163" name="Google Shape;163;p5"/>
            <p:cNvGrpSpPr/>
            <p:nvPr/>
          </p:nvGrpSpPr>
          <p:grpSpPr>
            <a:xfrm>
              <a:off x="10174165" y="841289"/>
              <a:ext cx="1114168" cy="1114168"/>
              <a:chOff x="1126526" y="2314832"/>
              <a:chExt cx="1114168" cy="1114168"/>
            </a:xfrm>
          </p:grpSpPr>
          <p:pic>
            <p:nvPicPr>
              <p:cNvPr id="164" name="Google Shape;164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5" name="Google Shape;165;p5"/>
              <p:cNvSpPr txBox="1"/>
              <p:nvPr/>
            </p:nvSpPr>
            <p:spPr>
              <a:xfrm>
                <a:off x="1360794" y="3073120"/>
                <a:ext cx="64562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6" name="Google Shape;166;p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434009" y="957579"/>
              <a:ext cx="59447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5"/>
          <p:cNvGrpSpPr/>
          <p:nvPr/>
        </p:nvGrpSpPr>
        <p:grpSpPr>
          <a:xfrm>
            <a:off x="10522525" y="2314832"/>
            <a:ext cx="1114168" cy="1114168"/>
            <a:chOff x="10174165" y="2314832"/>
            <a:chExt cx="1114168" cy="1114168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10174165" y="2314832"/>
              <a:ext cx="1114168" cy="1114168"/>
              <a:chOff x="1126526" y="2314832"/>
              <a:chExt cx="1114168" cy="1114168"/>
            </a:xfrm>
          </p:grpSpPr>
          <p:pic>
            <p:nvPicPr>
              <p:cNvPr id="169" name="Google Shape;169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" name="Google Shape;170;p5"/>
              <p:cNvSpPr txBox="1"/>
              <p:nvPr/>
            </p:nvSpPr>
            <p:spPr>
              <a:xfrm>
                <a:off x="1346816" y="3052134"/>
                <a:ext cx="67358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MEPM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1" name="Google Shape;171;p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0434008" y="2431788"/>
              <a:ext cx="59447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5"/>
          <p:cNvGrpSpPr/>
          <p:nvPr/>
        </p:nvGrpSpPr>
        <p:grpSpPr>
          <a:xfrm>
            <a:off x="10522525" y="3788376"/>
            <a:ext cx="1114168" cy="1114168"/>
            <a:chOff x="10174165" y="3788376"/>
            <a:chExt cx="1114168" cy="1114168"/>
          </a:xfrm>
        </p:grpSpPr>
        <p:grpSp>
          <p:nvGrpSpPr>
            <p:cNvPr id="173" name="Google Shape;173;p5"/>
            <p:cNvGrpSpPr/>
            <p:nvPr/>
          </p:nvGrpSpPr>
          <p:grpSpPr>
            <a:xfrm>
              <a:off x="10174165" y="3788376"/>
              <a:ext cx="1114168" cy="1114168"/>
              <a:chOff x="1126526" y="2314832"/>
              <a:chExt cx="1114168" cy="1114168"/>
            </a:xfrm>
          </p:grpSpPr>
          <p:pic>
            <p:nvPicPr>
              <p:cNvPr id="174" name="Google Shape;174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" name="Google Shape;175;p5"/>
              <p:cNvSpPr txBox="1"/>
              <p:nvPr/>
            </p:nvSpPr>
            <p:spPr>
              <a:xfrm>
                <a:off x="1346816" y="3064257"/>
                <a:ext cx="64953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6" name="Google Shape;176;p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434007" y="3917529"/>
              <a:ext cx="594479" cy="590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7" name="Google Shape;177;p5"/>
          <p:cNvCxnSpPr>
            <a:stCxn id="134" idx="0"/>
            <a:endCxn id="139" idx="1"/>
          </p:cNvCxnSpPr>
          <p:nvPr/>
        </p:nvCxnSpPr>
        <p:spPr>
          <a:xfrm rot="-5400000">
            <a:off x="1666594" y="1236632"/>
            <a:ext cx="983400" cy="1173000"/>
          </a:xfrm>
          <a:prstGeom prst="bentConnector2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78" name="Google Shape;178;p5"/>
          <p:cNvCxnSpPr>
            <a:stCxn id="134" idx="2"/>
            <a:endCxn id="144" idx="1"/>
          </p:cNvCxnSpPr>
          <p:nvPr/>
        </p:nvCxnSpPr>
        <p:spPr>
          <a:xfrm flipH="1" rot="-5400000">
            <a:off x="1667044" y="3333750"/>
            <a:ext cx="983400" cy="1173900"/>
          </a:xfrm>
          <a:prstGeom prst="bentConnector2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79" name="Google Shape;179;p5"/>
          <p:cNvCxnSpPr>
            <a:stCxn id="144" idx="3"/>
            <a:endCxn id="149" idx="2"/>
          </p:cNvCxnSpPr>
          <p:nvPr/>
        </p:nvCxnSpPr>
        <p:spPr>
          <a:xfrm flipH="1" rot="10800000">
            <a:off x="3859840" y="3428992"/>
            <a:ext cx="1386000" cy="983400"/>
          </a:xfrm>
          <a:prstGeom prst="bentConnector2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0" name="Google Shape;180;p5"/>
          <p:cNvCxnSpPr>
            <a:stCxn id="149" idx="3"/>
            <a:endCxn id="154" idx="1"/>
          </p:cNvCxnSpPr>
          <p:nvPr/>
        </p:nvCxnSpPr>
        <p:spPr>
          <a:xfrm>
            <a:off x="5802954" y="2871916"/>
            <a:ext cx="460800" cy="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1" name="Google Shape;181;p5"/>
          <p:cNvCxnSpPr>
            <a:stCxn id="154" idx="3"/>
            <a:endCxn id="159" idx="1"/>
          </p:cNvCxnSpPr>
          <p:nvPr/>
        </p:nvCxnSpPr>
        <p:spPr>
          <a:xfrm>
            <a:off x="7378029" y="2871916"/>
            <a:ext cx="1019400" cy="630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2" name="Google Shape;182;p5"/>
          <p:cNvCxnSpPr>
            <a:stCxn id="164" idx="2"/>
            <a:endCxn id="169" idx="0"/>
          </p:cNvCxnSpPr>
          <p:nvPr/>
        </p:nvCxnSpPr>
        <p:spPr>
          <a:xfrm>
            <a:off x="11079609" y="1955457"/>
            <a:ext cx="0" cy="35940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3" name="Google Shape;183;p5"/>
          <p:cNvCxnSpPr>
            <a:stCxn id="169" idx="2"/>
            <a:endCxn id="174" idx="0"/>
          </p:cNvCxnSpPr>
          <p:nvPr/>
        </p:nvCxnSpPr>
        <p:spPr>
          <a:xfrm>
            <a:off x="11079609" y="3429000"/>
            <a:ext cx="0" cy="35940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84" name="Google Shape;184;p5"/>
          <p:cNvCxnSpPr>
            <a:stCxn id="139" idx="2"/>
            <a:endCxn id="144" idx="0"/>
          </p:cNvCxnSpPr>
          <p:nvPr/>
        </p:nvCxnSpPr>
        <p:spPr>
          <a:xfrm flipH="1" rot="-5400000">
            <a:off x="2318786" y="2871475"/>
            <a:ext cx="1966800" cy="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85" name="Google Shape;185;p5"/>
          <p:cNvSpPr txBox="1"/>
          <p:nvPr/>
        </p:nvSpPr>
        <p:spPr>
          <a:xfrm>
            <a:off x="1301359" y="1046776"/>
            <a:ext cx="15044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1300214" y="4383156"/>
            <a:ext cx="1325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1232384" y="5923632"/>
            <a:ext cx="3613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ub module of EdgeGallery MECM which responsible for the orchestration  portal. | BestofVue" id="189" name="Google Shape;189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5406960" y="5785132"/>
            <a:ext cx="361313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Incubation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and Deployment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4447905" y="5988208"/>
            <a:ext cx="806146" cy="517759"/>
          </a:xfrm>
          <a:prstGeom prst="chevron">
            <a:avLst>
              <a:gd fmla="val 903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5"/>
          <p:cNvCxnSpPr>
            <a:stCxn id="159" idx="3"/>
            <a:endCxn id="164" idx="1"/>
          </p:cNvCxnSpPr>
          <p:nvPr/>
        </p:nvCxnSpPr>
        <p:spPr>
          <a:xfrm flipH="1" rot="10800000">
            <a:off x="9511731" y="1398336"/>
            <a:ext cx="1010700" cy="1479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93" name="Google Shape;193;p5"/>
          <p:cNvSpPr txBox="1"/>
          <p:nvPr/>
        </p:nvSpPr>
        <p:spPr>
          <a:xfrm rot="-5400000">
            <a:off x="-2109302" y="2525417"/>
            <a:ext cx="48911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 Application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515" y="1599576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"/>
          <p:cNvSpPr/>
          <p:nvPr/>
        </p:nvSpPr>
        <p:spPr>
          <a:xfrm>
            <a:off x="800648" y="341453"/>
            <a:ext cx="6998842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Incubation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7984842" y="341453"/>
            <a:ext cx="1939610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10109804" y="341453"/>
            <a:ext cx="1939610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6"/>
          <p:cNvGrpSpPr/>
          <p:nvPr/>
        </p:nvGrpSpPr>
        <p:grpSpPr>
          <a:xfrm>
            <a:off x="1014710" y="2314832"/>
            <a:ext cx="1114168" cy="1114168"/>
            <a:chOff x="666350" y="2314832"/>
            <a:chExt cx="1114168" cy="1114168"/>
          </a:xfrm>
        </p:grpSpPr>
        <p:grpSp>
          <p:nvGrpSpPr>
            <p:cNvPr id="204" name="Google Shape;204;p6"/>
            <p:cNvGrpSpPr/>
            <p:nvPr/>
          </p:nvGrpSpPr>
          <p:grpSpPr>
            <a:xfrm>
              <a:off x="666350" y="2314832"/>
              <a:ext cx="1114168" cy="1114168"/>
              <a:chOff x="1126526" y="2314832"/>
              <a:chExt cx="1114168" cy="1114168"/>
            </a:xfrm>
          </p:grpSpPr>
          <p:pic>
            <p:nvPicPr>
              <p:cNvPr id="205" name="Google Shape;205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6" name="Google Shape;206;p6"/>
              <p:cNvSpPr txBox="1"/>
              <p:nvPr/>
            </p:nvSpPr>
            <p:spPr>
              <a:xfrm>
                <a:off x="1177669" y="3052134"/>
                <a:ext cx="10118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Application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7" name="Google Shape;207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7418" y="2437175"/>
              <a:ext cx="592033" cy="590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6"/>
          <p:cNvGrpSpPr/>
          <p:nvPr/>
        </p:nvGrpSpPr>
        <p:grpSpPr>
          <a:xfrm>
            <a:off x="2739001" y="2314832"/>
            <a:ext cx="1114168" cy="1114168"/>
            <a:chOff x="2397312" y="3855308"/>
            <a:chExt cx="1114168" cy="1114168"/>
          </a:xfrm>
        </p:grpSpPr>
        <p:grpSp>
          <p:nvGrpSpPr>
            <p:cNvPr id="209" name="Google Shape;209;p6"/>
            <p:cNvGrpSpPr/>
            <p:nvPr/>
          </p:nvGrpSpPr>
          <p:grpSpPr>
            <a:xfrm>
              <a:off x="2397312" y="3855308"/>
              <a:ext cx="1114168" cy="1114168"/>
              <a:chOff x="1126526" y="2314832"/>
              <a:chExt cx="1114168" cy="1114168"/>
            </a:xfrm>
          </p:grpSpPr>
          <p:pic>
            <p:nvPicPr>
              <p:cNvPr id="210" name="Google Shape;210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1" name="Google Shape;211;p6"/>
              <p:cNvSpPr txBox="1"/>
              <p:nvPr/>
            </p:nvSpPr>
            <p:spPr>
              <a:xfrm>
                <a:off x="1280454" y="3054439"/>
                <a:ext cx="80631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Sandbox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2" name="Google Shape;212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57353" y="4004515"/>
              <a:ext cx="594084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6"/>
          <p:cNvGrpSpPr/>
          <p:nvPr/>
        </p:nvGrpSpPr>
        <p:grpSpPr>
          <a:xfrm>
            <a:off x="4518455" y="2314832"/>
            <a:ext cx="1114168" cy="1114168"/>
            <a:chOff x="4340426" y="2314832"/>
            <a:chExt cx="1114168" cy="1114168"/>
          </a:xfrm>
        </p:grpSpPr>
        <p:grpSp>
          <p:nvGrpSpPr>
            <p:cNvPr id="214" name="Google Shape;214;p6"/>
            <p:cNvGrpSpPr/>
            <p:nvPr/>
          </p:nvGrpSpPr>
          <p:grpSpPr>
            <a:xfrm>
              <a:off x="4340426" y="2314832"/>
              <a:ext cx="1114168" cy="1114168"/>
              <a:chOff x="1126526" y="2314832"/>
              <a:chExt cx="1114168" cy="1114168"/>
            </a:xfrm>
          </p:grpSpPr>
          <p:pic>
            <p:nvPicPr>
              <p:cNvPr id="215" name="Google Shape;215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6" name="Google Shape;216;p6"/>
              <p:cNvSpPr txBox="1"/>
              <p:nvPr/>
            </p:nvSpPr>
            <p:spPr>
              <a:xfrm>
                <a:off x="1230055" y="3091192"/>
                <a:ext cx="90710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Packaging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7" name="Google Shape;217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00495" y="2422925"/>
              <a:ext cx="594028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6"/>
          <p:cNvGrpSpPr/>
          <p:nvPr/>
        </p:nvGrpSpPr>
        <p:grpSpPr>
          <a:xfrm>
            <a:off x="6263861" y="2314832"/>
            <a:ext cx="1114168" cy="1114168"/>
            <a:chOff x="5915501" y="2314832"/>
            <a:chExt cx="1114168" cy="1114168"/>
          </a:xfrm>
        </p:grpSpPr>
        <p:grpSp>
          <p:nvGrpSpPr>
            <p:cNvPr id="219" name="Google Shape;219;p6"/>
            <p:cNvGrpSpPr/>
            <p:nvPr/>
          </p:nvGrpSpPr>
          <p:grpSpPr>
            <a:xfrm>
              <a:off x="5915501" y="2314832"/>
              <a:ext cx="1114168" cy="1114168"/>
              <a:chOff x="1126526" y="2314832"/>
              <a:chExt cx="1114168" cy="1114168"/>
            </a:xfrm>
          </p:grpSpPr>
          <p:pic>
            <p:nvPicPr>
              <p:cNvPr id="220" name="Google Shape;220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Google Shape;221;p6"/>
              <p:cNvSpPr txBox="1"/>
              <p:nvPr/>
            </p:nvSpPr>
            <p:spPr>
              <a:xfrm>
                <a:off x="1137793" y="3099550"/>
                <a:ext cx="108241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Certification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2" name="Google Shape;222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03950" y="2422925"/>
              <a:ext cx="59425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6"/>
          <p:cNvGrpSpPr/>
          <p:nvPr/>
        </p:nvGrpSpPr>
        <p:grpSpPr>
          <a:xfrm>
            <a:off x="8397563" y="2321152"/>
            <a:ext cx="1114168" cy="1114168"/>
            <a:chOff x="8049203" y="2321152"/>
            <a:chExt cx="1114168" cy="1114168"/>
          </a:xfrm>
        </p:grpSpPr>
        <p:grpSp>
          <p:nvGrpSpPr>
            <p:cNvPr id="224" name="Google Shape;224;p6"/>
            <p:cNvGrpSpPr/>
            <p:nvPr/>
          </p:nvGrpSpPr>
          <p:grpSpPr>
            <a:xfrm>
              <a:off x="8049203" y="2321152"/>
              <a:ext cx="1114168" cy="1114168"/>
              <a:chOff x="1126526" y="2314832"/>
              <a:chExt cx="1114168" cy="1114168"/>
            </a:xfrm>
          </p:grpSpPr>
          <p:pic>
            <p:nvPicPr>
              <p:cNvPr id="225" name="Google Shape;225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" name="Google Shape;226;p6"/>
              <p:cNvSpPr txBox="1"/>
              <p:nvPr/>
            </p:nvSpPr>
            <p:spPr>
              <a:xfrm>
                <a:off x="1231849" y="3084872"/>
                <a:ext cx="90351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 Store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7" name="Google Shape;227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343373" y="2422925"/>
              <a:ext cx="525825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6"/>
          <p:cNvGrpSpPr/>
          <p:nvPr/>
        </p:nvGrpSpPr>
        <p:grpSpPr>
          <a:xfrm>
            <a:off x="10522525" y="841289"/>
            <a:ext cx="1114168" cy="1114168"/>
            <a:chOff x="10174165" y="841289"/>
            <a:chExt cx="1114168" cy="1114168"/>
          </a:xfrm>
        </p:grpSpPr>
        <p:grpSp>
          <p:nvGrpSpPr>
            <p:cNvPr id="229" name="Google Shape;229;p6"/>
            <p:cNvGrpSpPr/>
            <p:nvPr/>
          </p:nvGrpSpPr>
          <p:grpSpPr>
            <a:xfrm>
              <a:off x="10174165" y="841289"/>
              <a:ext cx="1114168" cy="1114168"/>
              <a:chOff x="1126526" y="2314832"/>
              <a:chExt cx="1114168" cy="1114168"/>
            </a:xfrm>
          </p:grpSpPr>
          <p:pic>
            <p:nvPicPr>
              <p:cNvPr id="230" name="Google Shape;230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6"/>
              <p:cNvSpPr txBox="1"/>
              <p:nvPr/>
            </p:nvSpPr>
            <p:spPr>
              <a:xfrm>
                <a:off x="1360794" y="3073120"/>
                <a:ext cx="64562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2" name="Google Shape;232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434009" y="957579"/>
              <a:ext cx="59447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Google Shape;233;p6"/>
          <p:cNvGrpSpPr/>
          <p:nvPr/>
        </p:nvGrpSpPr>
        <p:grpSpPr>
          <a:xfrm>
            <a:off x="10522525" y="2314832"/>
            <a:ext cx="1114168" cy="1114168"/>
            <a:chOff x="10174165" y="2314832"/>
            <a:chExt cx="1114168" cy="1114168"/>
          </a:xfrm>
        </p:grpSpPr>
        <p:grpSp>
          <p:nvGrpSpPr>
            <p:cNvPr id="234" name="Google Shape;234;p6"/>
            <p:cNvGrpSpPr/>
            <p:nvPr/>
          </p:nvGrpSpPr>
          <p:grpSpPr>
            <a:xfrm>
              <a:off x="10174165" y="2314832"/>
              <a:ext cx="1114168" cy="1114168"/>
              <a:chOff x="1126526" y="2314832"/>
              <a:chExt cx="1114168" cy="1114168"/>
            </a:xfrm>
          </p:grpSpPr>
          <p:pic>
            <p:nvPicPr>
              <p:cNvPr id="235" name="Google Shape;235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6" name="Google Shape;236;p6"/>
              <p:cNvSpPr txBox="1"/>
              <p:nvPr/>
            </p:nvSpPr>
            <p:spPr>
              <a:xfrm>
                <a:off x="1346816" y="3052134"/>
                <a:ext cx="67358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MEPM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7" name="Google Shape;237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434008" y="2431788"/>
              <a:ext cx="59447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10522525" y="3788376"/>
            <a:ext cx="1114168" cy="1114168"/>
            <a:chOff x="10174165" y="3788376"/>
            <a:chExt cx="1114168" cy="1114168"/>
          </a:xfrm>
        </p:grpSpPr>
        <p:grpSp>
          <p:nvGrpSpPr>
            <p:cNvPr id="239" name="Google Shape;239;p6"/>
            <p:cNvGrpSpPr/>
            <p:nvPr/>
          </p:nvGrpSpPr>
          <p:grpSpPr>
            <a:xfrm>
              <a:off x="10174165" y="3788376"/>
              <a:ext cx="1114168" cy="1114168"/>
              <a:chOff x="1126526" y="2314832"/>
              <a:chExt cx="1114168" cy="1114168"/>
            </a:xfrm>
          </p:grpSpPr>
          <p:pic>
            <p:nvPicPr>
              <p:cNvPr id="240" name="Google Shape;240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" name="Google Shape;241;p6"/>
              <p:cNvSpPr txBox="1"/>
              <p:nvPr/>
            </p:nvSpPr>
            <p:spPr>
              <a:xfrm>
                <a:off x="1346816" y="3064257"/>
                <a:ext cx="64953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42" name="Google Shape;242;p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434007" y="3917529"/>
              <a:ext cx="594479" cy="590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3" name="Google Shape;243;p6"/>
          <p:cNvCxnSpPr>
            <a:stCxn id="215" idx="3"/>
            <a:endCxn id="220" idx="1"/>
          </p:cNvCxnSpPr>
          <p:nvPr/>
        </p:nvCxnSpPr>
        <p:spPr>
          <a:xfrm>
            <a:off x="5632623" y="2871916"/>
            <a:ext cx="631200" cy="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44" name="Google Shape;244;p6"/>
          <p:cNvCxnSpPr>
            <a:stCxn id="220" idx="3"/>
            <a:endCxn id="225" idx="1"/>
          </p:cNvCxnSpPr>
          <p:nvPr/>
        </p:nvCxnSpPr>
        <p:spPr>
          <a:xfrm>
            <a:off x="7378029" y="2871916"/>
            <a:ext cx="1019400" cy="630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45" name="Google Shape;245;p6"/>
          <p:cNvCxnSpPr>
            <a:stCxn id="230" idx="2"/>
            <a:endCxn id="235" idx="0"/>
          </p:cNvCxnSpPr>
          <p:nvPr/>
        </p:nvCxnSpPr>
        <p:spPr>
          <a:xfrm>
            <a:off x="11079609" y="1955457"/>
            <a:ext cx="0" cy="35940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46" name="Google Shape;246;p6"/>
          <p:cNvCxnSpPr>
            <a:stCxn id="235" idx="2"/>
            <a:endCxn id="240" idx="0"/>
          </p:cNvCxnSpPr>
          <p:nvPr/>
        </p:nvCxnSpPr>
        <p:spPr>
          <a:xfrm>
            <a:off x="11079609" y="3429000"/>
            <a:ext cx="0" cy="35940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47" name="Google Shape;247;p6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1232384" y="5923632"/>
            <a:ext cx="3613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ub module of EdgeGallery MECM which responsible for the orchestration  portal. | BestofVue" id="249" name="Google Shape;249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 txBox="1"/>
          <p:nvPr/>
        </p:nvSpPr>
        <p:spPr>
          <a:xfrm>
            <a:off x="5406960" y="5785132"/>
            <a:ext cx="361313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Incubation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and Deployment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4447905" y="5988208"/>
            <a:ext cx="806146" cy="517759"/>
          </a:xfrm>
          <a:prstGeom prst="chevron">
            <a:avLst>
              <a:gd fmla="val 903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6"/>
          <p:cNvCxnSpPr>
            <a:stCxn id="225" idx="3"/>
            <a:endCxn id="230" idx="1"/>
          </p:cNvCxnSpPr>
          <p:nvPr/>
        </p:nvCxnSpPr>
        <p:spPr>
          <a:xfrm flipH="1" rot="10800000">
            <a:off x="9511731" y="1398336"/>
            <a:ext cx="1010700" cy="1479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53" name="Google Shape;253;p6"/>
          <p:cNvSpPr txBox="1"/>
          <p:nvPr/>
        </p:nvSpPr>
        <p:spPr>
          <a:xfrm rot="-5400000">
            <a:off x="-2046687" y="2525417"/>
            <a:ext cx="47659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Integration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6"/>
          <p:cNvCxnSpPr>
            <a:stCxn id="205" idx="3"/>
            <a:endCxn id="210" idx="1"/>
          </p:cNvCxnSpPr>
          <p:nvPr/>
        </p:nvCxnSpPr>
        <p:spPr>
          <a:xfrm>
            <a:off x="2128878" y="2871916"/>
            <a:ext cx="610200" cy="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55" name="Google Shape;255;p6"/>
          <p:cNvCxnSpPr>
            <a:stCxn id="210" idx="3"/>
            <a:endCxn id="215" idx="1"/>
          </p:cNvCxnSpPr>
          <p:nvPr/>
        </p:nvCxnSpPr>
        <p:spPr>
          <a:xfrm>
            <a:off x="3853169" y="2871916"/>
            <a:ext cx="665400" cy="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515" y="1599576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7"/>
          <p:cNvSpPr/>
          <p:nvPr/>
        </p:nvSpPr>
        <p:spPr>
          <a:xfrm>
            <a:off x="800648" y="341453"/>
            <a:ext cx="6998842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Incubation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7984842" y="341453"/>
            <a:ext cx="1939610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10109804" y="341453"/>
            <a:ext cx="1939610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7"/>
          <p:cNvGrpSpPr/>
          <p:nvPr/>
        </p:nvGrpSpPr>
        <p:grpSpPr>
          <a:xfrm>
            <a:off x="1014710" y="2314832"/>
            <a:ext cx="1114168" cy="1114168"/>
            <a:chOff x="666350" y="2314832"/>
            <a:chExt cx="1114168" cy="1114168"/>
          </a:xfrm>
        </p:grpSpPr>
        <p:grpSp>
          <p:nvGrpSpPr>
            <p:cNvPr id="266" name="Google Shape;266;p7"/>
            <p:cNvGrpSpPr/>
            <p:nvPr/>
          </p:nvGrpSpPr>
          <p:grpSpPr>
            <a:xfrm>
              <a:off x="666350" y="2314832"/>
              <a:ext cx="1114168" cy="1114168"/>
              <a:chOff x="1126526" y="2314832"/>
              <a:chExt cx="1114168" cy="1114168"/>
            </a:xfrm>
          </p:grpSpPr>
          <p:pic>
            <p:nvPicPr>
              <p:cNvPr id="267" name="Google Shape;267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7"/>
              <p:cNvSpPr txBox="1"/>
              <p:nvPr/>
            </p:nvSpPr>
            <p:spPr>
              <a:xfrm>
                <a:off x="1177669" y="3052134"/>
                <a:ext cx="10118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Application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9" name="Google Shape;269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7418" y="2437175"/>
              <a:ext cx="592033" cy="590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" name="Google Shape;270;p7"/>
          <p:cNvGrpSpPr/>
          <p:nvPr/>
        </p:nvGrpSpPr>
        <p:grpSpPr>
          <a:xfrm>
            <a:off x="2903431" y="3589981"/>
            <a:ext cx="1114168" cy="1114168"/>
            <a:chOff x="2397312" y="3855308"/>
            <a:chExt cx="1114168" cy="1114168"/>
          </a:xfrm>
        </p:grpSpPr>
        <p:grpSp>
          <p:nvGrpSpPr>
            <p:cNvPr id="271" name="Google Shape;271;p7"/>
            <p:cNvGrpSpPr/>
            <p:nvPr/>
          </p:nvGrpSpPr>
          <p:grpSpPr>
            <a:xfrm>
              <a:off x="2397312" y="3855308"/>
              <a:ext cx="1114168" cy="1114168"/>
              <a:chOff x="1126526" y="2314832"/>
              <a:chExt cx="1114168" cy="1114168"/>
            </a:xfrm>
          </p:grpSpPr>
          <p:pic>
            <p:nvPicPr>
              <p:cNvPr id="272" name="Google Shape;272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3" name="Google Shape;273;p7"/>
              <p:cNvSpPr txBox="1"/>
              <p:nvPr/>
            </p:nvSpPr>
            <p:spPr>
              <a:xfrm>
                <a:off x="1280454" y="3054439"/>
                <a:ext cx="80631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Sandbox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4" name="Google Shape;274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57353" y="4004515"/>
              <a:ext cx="594084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7"/>
          <p:cNvGrpSpPr/>
          <p:nvPr/>
        </p:nvGrpSpPr>
        <p:grpSpPr>
          <a:xfrm>
            <a:off x="4518455" y="2314832"/>
            <a:ext cx="1114168" cy="1114168"/>
            <a:chOff x="4340426" y="2314832"/>
            <a:chExt cx="1114168" cy="1114168"/>
          </a:xfrm>
        </p:grpSpPr>
        <p:grpSp>
          <p:nvGrpSpPr>
            <p:cNvPr id="276" name="Google Shape;276;p7"/>
            <p:cNvGrpSpPr/>
            <p:nvPr/>
          </p:nvGrpSpPr>
          <p:grpSpPr>
            <a:xfrm>
              <a:off x="4340426" y="2314832"/>
              <a:ext cx="1114168" cy="1114168"/>
              <a:chOff x="1126526" y="2314832"/>
              <a:chExt cx="1114168" cy="1114168"/>
            </a:xfrm>
          </p:grpSpPr>
          <p:pic>
            <p:nvPicPr>
              <p:cNvPr id="277" name="Google Shape;277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" name="Google Shape;278;p7"/>
              <p:cNvSpPr txBox="1"/>
              <p:nvPr/>
            </p:nvSpPr>
            <p:spPr>
              <a:xfrm>
                <a:off x="1230055" y="3091192"/>
                <a:ext cx="90710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Packaging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9" name="Google Shape;279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00495" y="2422925"/>
              <a:ext cx="594028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7"/>
          <p:cNvGrpSpPr/>
          <p:nvPr/>
        </p:nvGrpSpPr>
        <p:grpSpPr>
          <a:xfrm>
            <a:off x="6263861" y="2314832"/>
            <a:ext cx="1114168" cy="1114168"/>
            <a:chOff x="5915501" y="2314832"/>
            <a:chExt cx="1114168" cy="1114168"/>
          </a:xfrm>
        </p:grpSpPr>
        <p:grpSp>
          <p:nvGrpSpPr>
            <p:cNvPr id="281" name="Google Shape;281;p7"/>
            <p:cNvGrpSpPr/>
            <p:nvPr/>
          </p:nvGrpSpPr>
          <p:grpSpPr>
            <a:xfrm>
              <a:off x="5915501" y="2314832"/>
              <a:ext cx="1114168" cy="1114168"/>
              <a:chOff x="1126526" y="2314832"/>
              <a:chExt cx="1114168" cy="1114168"/>
            </a:xfrm>
          </p:grpSpPr>
          <p:pic>
            <p:nvPicPr>
              <p:cNvPr id="282" name="Google Shape;282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3" name="Google Shape;283;p7"/>
              <p:cNvSpPr txBox="1"/>
              <p:nvPr/>
            </p:nvSpPr>
            <p:spPr>
              <a:xfrm>
                <a:off x="1137793" y="3099550"/>
                <a:ext cx="108241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Certification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4" name="Google Shape;284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03950" y="2422925"/>
              <a:ext cx="59425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7"/>
          <p:cNvGrpSpPr/>
          <p:nvPr/>
        </p:nvGrpSpPr>
        <p:grpSpPr>
          <a:xfrm>
            <a:off x="8397563" y="2321152"/>
            <a:ext cx="1114168" cy="1114168"/>
            <a:chOff x="8049203" y="2321152"/>
            <a:chExt cx="1114168" cy="1114168"/>
          </a:xfrm>
        </p:grpSpPr>
        <p:grpSp>
          <p:nvGrpSpPr>
            <p:cNvPr id="286" name="Google Shape;286;p7"/>
            <p:cNvGrpSpPr/>
            <p:nvPr/>
          </p:nvGrpSpPr>
          <p:grpSpPr>
            <a:xfrm>
              <a:off x="8049203" y="2321152"/>
              <a:ext cx="1114168" cy="1114168"/>
              <a:chOff x="1126526" y="2314832"/>
              <a:chExt cx="1114168" cy="1114168"/>
            </a:xfrm>
          </p:grpSpPr>
          <p:pic>
            <p:nvPicPr>
              <p:cNvPr id="287" name="Google Shape;287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8" name="Google Shape;288;p7"/>
              <p:cNvSpPr txBox="1"/>
              <p:nvPr/>
            </p:nvSpPr>
            <p:spPr>
              <a:xfrm>
                <a:off x="1231849" y="3084872"/>
                <a:ext cx="90351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 Store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9" name="Google Shape;289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343373" y="2422925"/>
              <a:ext cx="525825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7"/>
          <p:cNvGrpSpPr/>
          <p:nvPr/>
        </p:nvGrpSpPr>
        <p:grpSpPr>
          <a:xfrm>
            <a:off x="10522525" y="841289"/>
            <a:ext cx="1114168" cy="1114168"/>
            <a:chOff x="10174165" y="841289"/>
            <a:chExt cx="1114168" cy="1114168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10174165" y="841289"/>
              <a:ext cx="1114168" cy="1114168"/>
              <a:chOff x="1126526" y="2314832"/>
              <a:chExt cx="1114168" cy="1114168"/>
            </a:xfrm>
          </p:grpSpPr>
          <p:pic>
            <p:nvPicPr>
              <p:cNvPr id="292" name="Google Shape;292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3" name="Google Shape;293;p7"/>
              <p:cNvSpPr txBox="1"/>
              <p:nvPr/>
            </p:nvSpPr>
            <p:spPr>
              <a:xfrm>
                <a:off x="1360794" y="3073120"/>
                <a:ext cx="64562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94" name="Google Shape;294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434009" y="957579"/>
              <a:ext cx="59447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7"/>
          <p:cNvGrpSpPr/>
          <p:nvPr/>
        </p:nvGrpSpPr>
        <p:grpSpPr>
          <a:xfrm>
            <a:off x="10522525" y="2314832"/>
            <a:ext cx="1114168" cy="1114168"/>
            <a:chOff x="10174165" y="2314832"/>
            <a:chExt cx="1114168" cy="1114168"/>
          </a:xfrm>
        </p:grpSpPr>
        <p:grpSp>
          <p:nvGrpSpPr>
            <p:cNvPr id="296" name="Google Shape;296;p7"/>
            <p:cNvGrpSpPr/>
            <p:nvPr/>
          </p:nvGrpSpPr>
          <p:grpSpPr>
            <a:xfrm>
              <a:off x="10174165" y="2314832"/>
              <a:ext cx="1114168" cy="1114168"/>
              <a:chOff x="1126526" y="2314832"/>
              <a:chExt cx="1114168" cy="1114168"/>
            </a:xfrm>
          </p:grpSpPr>
          <p:pic>
            <p:nvPicPr>
              <p:cNvPr id="297" name="Google Shape;297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8" name="Google Shape;298;p7"/>
              <p:cNvSpPr txBox="1"/>
              <p:nvPr/>
            </p:nvSpPr>
            <p:spPr>
              <a:xfrm>
                <a:off x="1346816" y="3052134"/>
                <a:ext cx="67358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MEPM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99" name="Google Shape;299;p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434008" y="2431788"/>
              <a:ext cx="594479" cy="5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" name="Google Shape;300;p7"/>
          <p:cNvGrpSpPr/>
          <p:nvPr/>
        </p:nvGrpSpPr>
        <p:grpSpPr>
          <a:xfrm>
            <a:off x="10522525" y="3788376"/>
            <a:ext cx="1114168" cy="1114168"/>
            <a:chOff x="10174165" y="3788376"/>
            <a:chExt cx="1114168" cy="1114168"/>
          </a:xfrm>
        </p:grpSpPr>
        <p:grpSp>
          <p:nvGrpSpPr>
            <p:cNvPr id="301" name="Google Shape;301;p7"/>
            <p:cNvGrpSpPr/>
            <p:nvPr/>
          </p:nvGrpSpPr>
          <p:grpSpPr>
            <a:xfrm>
              <a:off x="10174165" y="3788376"/>
              <a:ext cx="1114168" cy="1114168"/>
              <a:chOff x="1126526" y="2314832"/>
              <a:chExt cx="1114168" cy="1114168"/>
            </a:xfrm>
          </p:grpSpPr>
          <p:pic>
            <p:nvPicPr>
              <p:cNvPr id="302" name="Google Shape;302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3" name="Google Shape;303;p7"/>
              <p:cNvSpPr txBox="1"/>
              <p:nvPr/>
            </p:nvSpPr>
            <p:spPr>
              <a:xfrm>
                <a:off x="1346816" y="3064257"/>
                <a:ext cx="64953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04" name="Google Shape;304;p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434007" y="3917529"/>
              <a:ext cx="594479" cy="590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5" name="Google Shape;305;p7"/>
          <p:cNvCxnSpPr>
            <a:stCxn id="277" idx="3"/>
            <a:endCxn id="282" idx="1"/>
          </p:cNvCxnSpPr>
          <p:nvPr/>
        </p:nvCxnSpPr>
        <p:spPr>
          <a:xfrm>
            <a:off x="5632623" y="2871916"/>
            <a:ext cx="631200" cy="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6" name="Google Shape;306;p7"/>
          <p:cNvCxnSpPr>
            <a:stCxn id="282" idx="3"/>
            <a:endCxn id="287" idx="1"/>
          </p:cNvCxnSpPr>
          <p:nvPr/>
        </p:nvCxnSpPr>
        <p:spPr>
          <a:xfrm>
            <a:off x="7378029" y="2871916"/>
            <a:ext cx="1019400" cy="630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7" name="Google Shape;307;p7"/>
          <p:cNvCxnSpPr>
            <a:stCxn id="292" idx="2"/>
            <a:endCxn id="297" idx="0"/>
          </p:cNvCxnSpPr>
          <p:nvPr/>
        </p:nvCxnSpPr>
        <p:spPr>
          <a:xfrm>
            <a:off x="11079609" y="1955457"/>
            <a:ext cx="0" cy="35940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8" name="Google Shape;308;p7"/>
          <p:cNvCxnSpPr>
            <a:stCxn id="297" idx="2"/>
            <a:endCxn id="302" idx="0"/>
          </p:cNvCxnSpPr>
          <p:nvPr/>
        </p:nvCxnSpPr>
        <p:spPr>
          <a:xfrm>
            <a:off x="11079609" y="3429000"/>
            <a:ext cx="0" cy="359400"/>
          </a:xfrm>
          <a:prstGeom prst="straightConnector1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09" name="Google Shape;309;p7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 txBox="1"/>
          <p:nvPr/>
        </p:nvSpPr>
        <p:spPr>
          <a:xfrm>
            <a:off x="1232384" y="5923632"/>
            <a:ext cx="3613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ub module of EdgeGallery MECM which responsible for the orchestration  portal. | BestofVue" id="311" name="Google Shape;311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"/>
          <p:cNvSpPr txBox="1"/>
          <p:nvPr/>
        </p:nvSpPr>
        <p:spPr>
          <a:xfrm>
            <a:off x="5406960" y="5785132"/>
            <a:ext cx="361313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Incubation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and Deployment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4447905" y="5988208"/>
            <a:ext cx="806146" cy="517759"/>
          </a:xfrm>
          <a:prstGeom prst="chevron">
            <a:avLst>
              <a:gd fmla="val 903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7"/>
          <p:cNvCxnSpPr>
            <a:stCxn id="287" idx="3"/>
            <a:endCxn id="292" idx="1"/>
          </p:cNvCxnSpPr>
          <p:nvPr/>
        </p:nvCxnSpPr>
        <p:spPr>
          <a:xfrm flipH="1" rot="10800000">
            <a:off x="9511731" y="1398336"/>
            <a:ext cx="1010700" cy="1479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15" name="Google Shape;315;p7"/>
          <p:cNvSpPr txBox="1"/>
          <p:nvPr/>
        </p:nvSpPr>
        <p:spPr>
          <a:xfrm rot="-5400000">
            <a:off x="-2226863" y="2525417"/>
            <a:ext cx="51262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Development 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7"/>
          <p:cNvGrpSpPr/>
          <p:nvPr/>
        </p:nvGrpSpPr>
        <p:grpSpPr>
          <a:xfrm>
            <a:off x="2250281" y="906459"/>
            <a:ext cx="1114168" cy="1114168"/>
            <a:chOff x="2396292" y="774357"/>
            <a:chExt cx="1114168" cy="1114168"/>
          </a:xfrm>
        </p:grpSpPr>
        <p:grpSp>
          <p:nvGrpSpPr>
            <p:cNvPr id="317" name="Google Shape;317;p7"/>
            <p:cNvGrpSpPr/>
            <p:nvPr/>
          </p:nvGrpSpPr>
          <p:grpSpPr>
            <a:xfrm>
              <a:off x="2396292" y="774357"/>
              <a:ext cx="1114168" cy="1114168"/>
              <a:chOff x="1126526" y="2314832"/>
              <a:chExt cx="1114168" cy="1114168"/>
            </a:xfrm>
          </p:grpSpPr>
          <p:pic>
            <p:nvPicPr>
              <p:cNvPr id="318" name="Google Shape;318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26526" y="2314832"/>
                <a:ext cx="1114168" cy="1114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" name="Google Shape;319;p7"/>
              <p:cNvSpPr txBox="1"/>
              <p:nvPr/>
            </p:nvSpPr>
            <p:spPr>
              <a:xfrm>
                <a:off x="1293888" y="3082200"/>
                <a:ext cx="77944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Services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20" name="Google Shape;320;p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656246" y="884541"/>
              <a:ext cx="594259" cy="590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1" name="Google Shape;321;p7"/>
          <p:cNvCxnSpPr>
            <a:stCxn id="267" idx="3"/>
            <a:endCxn id="318" idx="2"/>
          </p:cNvCxnSpPr>
          <p:nvPr/>
        </p:nvCxnSpPr>
        <p:spPr>
          <a:xfrm flipH="1" rot="10800000">
            <a:off x="2128878" y="2020516"/>
            <a:ext cx="678600" cy="851400"/>
          </a:xfrm>
          <a:prstGeom prst="bentConnector2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22" name="Google Shape;322;p7"/>
          <p:cNvCxnSpPr>
            <a:stCxn id="267" idx="3"/>
            <a:endCxn id="272" idx="0"/>
          </p:cNvCxnSpPr>
          <p:nvPr/>
        </p:nvCxnSpPr>
        <p:spPr>
          <a:xfrm>
            <a:off x="2128878" y="2871916"/>
            <a:ext cx="1331700" cy="718200"/>
          </a:xfrm>
          <a:prstGeom prst="bentConnector2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23" name="Google Shape;323;p7"/>
          <p:cNvCxnSpPr>
            <a:stCxn id="272" idx="3"/>
            <a:endCxn id="277" idx="2"/>
          </p:cNvCxnSpPr>
          <p:nvPr/>
        </p:nvCxnSpPr>
        <p:spPr>
          <a:xfrm flipH="1" rot="10800000">
            <a:off x="4017599" y="3428865"/>
            <a:ext cx="1057800" cy="718200"/>
          </a:xfrm>
          <a:prstGeom prst="bentConnector2">
            <a:avLst/>
          </a:prstGeom>
          <a:noFill/>
          <a:ln cap="flat" cmpd="sng" w="12700">
            <a:solidFill>
              <a:srgbClr val="B3C6E7"/>
            </a:solidFill>
            <a:prstDash val="solid"/>
            <a:miter lim="800000"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515" y="1599576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8"/>
          <p:cNvSpPr/>
          <p:nvPr/>
        </p:nvSpPr>
        <p:spPr>
          <a:xfrm>
            <a:off x="786196" y="341453"/>
            <a:ext cx="10619607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332" name="Google Shape;3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8"/>
          <p:cNvSpPr txBox="1"/>
          <p:nvPr/>
        </p:nvSpPr>
        <p:spPr>
          <a:xfrm>
            <a:off x="996382" y="672892"/>
            <a:ext cx="823802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EdgeGallery: An Open Source MEC 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8"/>
          <p:cNvCxnSpPr/>
          <p:nvPr/>
        </p:nvCxnSpPr>
        <p:spPr>
          <a:xfrm>
            <a:off x="3400665" y="3896318"/>
            <a:ext cx="5647928" cy="0"/>
          </a:xfrm>
          <a:prstGeom prst="straightConnector1">
            <a:avLst/>
          </a:prstGeom>
          <a:noFill/>
          <a:ln cap="flat" cmpd="sng" w="158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5" name="Google Shape;335;p8"/>
          <p:cNvGrpSpPr/>
          <p:nvPr/>
        </p:nvGrpSpPr>
        <p:grpSpPr>
          <a:xfrm>
            <a:off x="2063378" y="3721088"/>
            <a:ext cx="1322634" cy="405862"/>
            <a:chOff x="23304644" y="3405110"/>
            <a:chExt cx="1781403" cy="820396"/>
          </a:xfrm>
        </p:grpSpPr>
        <p:cxnSp>
          <p:nvCxnSpPr>
            <p:cNvPr id="336" name="Google Shape;336;p8"/>
            <p:cNvCxnSpPr/>
            <p:nvPr/>
          </p:nvCxnSpPr>
          <p:spPr>
            <a:xfrm rot="10800000">
              <a:off x="24143346" y="3769109"/>
              <a:ext cx="0" cy="440914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7" name="Google Shape;337;p8"/>
            <p:cNvSpPr/>
            <p:nvPr/>
          </p:nvSpPr>
          <p:spPr>
            <a:xfrm>
              <a:off x="24104268" y="3408539"/>
              <a:ext cx="39078" cy="22857"/>
            </a:xfrm>
            <a:custGeom>
              <a:rect b="b" l="l" r="r" t="t"/>
              <a:pathLst>
                <a:path extrusionOk="0" h="13" w="22">
                  <a:moveTo>
                    <a:pt x="0" y="0"/>
                  </a:moveTo>
                  <a:cubicBezTo>
                    <a:pt x="12" y="0"/>
                    <a:pt x="22" y="5"/>
                    <a:pt x="22" y="13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23960491" y="3742566"/>
              <a:ext cx="36866" cy="25068"/>
            </a:xfrm>
            <a:custGeom>
              <a:rect b="b" l="l" r="r" t="t"/>
              <a:pathLst>
                <a:path extrusionOk="0" h="14" w="21">
                  <a:moveTo>
                    <a:pt x="0" y="1"/>
                  </a:moveTo>
                  <a:cubicBezTo>
                    <a:pt x="11" y="0"/>
                    <a:pt x="21" y="6"/>
                    <a:pt x="21" y="14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24501277" y="3740187"/>
              <a:ext cx="38340" cy="22857"/>
            </a:xfrm>
            <a:custGeom>
              <a:rect b="b" l="l" r="r" t="t"/>
              <a:pathLst>
                <a:path extrusionOk="0" h="13" w="22">
                  <a:moveTo>
                    <a:pt x="22" y="0"/>
                  </a:moveTo>
                  <a:cubicBezTo>
                    <a:pt x="11" y="0"/>
                    <a:pt x="1" y="6"/>
                    <a:pt x="0" y="13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0" name="Google Shape;340;p8"/>
            <p:cNvCxnSpPr/>
            <p:nvPr/>
          </p:nvCxnSpPr>
          <p:spPr>
            <a:xfrm rot="10800000">
              <a:off x="24071089" y="3777956"/>
              <a:ext cx="0" cy="415845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1" name="Google Shape;341;p8"/>
            <p:cNvSpPr/>
            <p:nvPr/>
          </p:nvSpPr>
          <p:spPr>
            <a:xfrm>
              <a:off x="24071089" y="3407064"/>
              <a:ext cx="38340" cy="34653"/>
            </a:xfrm>
            <a:custGeom>
              <a:rect b="b" l="l" r="r" t="t"/>
              <a:pathLst>
                <a:path extrusionOk="0" h="20" w="22">
                  <a:moveTo>
                    <a:pt x="22" y="1"/>
                  </a:moveTo>
                  <a:cubicBezTo>
                    <a:pt x="10" y="0"/>
                    <a:pt x="0" y="9"/>
                    <a:pt x="0" y="2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" name="Google Shape;342;p8"/>
            <p:cNvCxnSpPr/>
            <p:nvPr/>
          </p:nvCxnSpPr>
          <p:spPr>
            <a:xfrm>
              <a:off x="24143346" y="3431396"/>
              <a:ext cx="0" cy="772728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3" name="Google Shape;343;p8"/>
            <p:cNvSpPr/>
            <p:nvPr/>
          </p:nvSpPr>
          <p:spPr>
            <a:xfrm>
              <a:off x="24143346" y="4201174"/>
              <a:ext cx="38340" cy="24332"/>
            </a:xfrm>
            <a:custGeom>
              <a:rect b="b" l="l" r="r" t="t"/>
              <a:pathLst>
                <a:path extrusionOk="0" h="14" w="22">
                  <a:moveTo>
                    <a:pt x="22" y="13"/>
                  </a:moveTo>
                  <a:cubicBezTo>
                    <a:pt x="10" y="14"/>
                    <a:pt x="0" y="8"/>
                    <a:pt x="0" y="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4" name="Google Shape;344;p8"/>
            <p:cNvCxnSpPr/>
            <p:nvPr/>
          </p:nvCxnSpPr>
          <p:spPr>
            <a:xfrm>
              <a:off x="24217077" y="3763947"/>
              <a:ext cx="0" cy="429854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5" name="Google Shape;345;p8"/>
            <p:cNvSpPr/>
            <p:nvPr/>
          </p:nvSpPr>
          <p:spPr>
            <a:xfrm>
              <a:off x="24177999" y="4190115"/>
              <a:ext cx="39078" cy="35391"/>
            </a:xfrm>
            <a:custGeom>
              <a:rect b="b" l="l" r="r" t="t"/>
              <a:pathLst>
                <a:path extrusionOk="0" h="20" w="22">
                  <a:moveTo>
                    <a:pt x="0" y="19"/>
                  </a:moveTo>
                  <a:cubicBezTo>
                    <a:pt x="12" y="20"/>
                    <a:pt x="21" y="11"/>
                    <a:pt x="22" y="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6" name="Google Shape;346;p8"/>
            <p:cNvCxnSpPr/>
            <p:nvPr/>
          </p:nvCxnSpPr>
          <p:spPr>
            <a:xfrm rot="10800000">
              <a:off x="24288597" y="3762473"/>
              <a:ext cx="0" cy="438701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7" name="Google Shape;347;p8"/>
            <p:cNvSpPr/>
            <p:nvPr/>
          </p:nvSpPr>
          <p:spPr>
            <a:xfrm>
              <a:off x="24250256" y="3405110"/>
              <a:ext cx="38340" cy="25068"/>
            </a:xfrm>
            <a:custGeom>
              <a:rect b="b" l="l" r="r" t="t"/>
              <a:pathLst>
                <a:path extrusionOk="0" h="14" w="22">
                  <a:moveTo>
                    <a:pt x="0" y="1"/>
                  </a:moveTo>
                  <a:cubicBezTo>
                    <a:pt x="12" y="0"/>
                    <a:pt x="21" y="6"/>
                    <a:pt x="22" y="14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8" name="Google Shape;348;p8"/>
            <p:cNvCxnSpPr/>
            <p:nvPr/>
          </p:nvCxnSpPr>
          <p:spPr>
            <a:xfrm rot="10800000">
              <a:off x="24217077" y="3440501"/>
              <a:ext cx="0" cy="745928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9" name="Google Shape;349;p8"/>
            <p:cNvSpPr/>
            <p:nvPr/>
          </p:nvSpPr>
          <p:spPr>
            <a:xfrm>
              <a:off x="24217077" y="3405110"/>
              <a:ext cx="36866" cy="35391"/>
            </a:xfrm>
            <a:custGeom>
              <a:rect b="b" l="l" r="r" t="t"/>
              <a:pathLst>
                <a:path extrusionOk="0" h="20" w="21">
                  <a:moveTo>
                    <a:pt x="21" y="1"/>
                  </a:moveTo>
                  <a:cubicBezTo>
                    <a:pt x="10" y="0"/>
                    <a:pt x="0" y="9"/>
                    <a:pt x="0" y="2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0" name="Google Shape;350;p8"/>
            <p:cNvCxnSpPr/>
            <p:nvPr/>
          </p:nvCxnSpPr>
          <p:spPr>
            <a:xfrm>
              <a:off x="24288597" y="3422805"/>
              <a:ext cx="0" cy="774683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1" name="Google Shape;351;p8"/>
            <p:cNvSpPr/>
            <p:nvPr/>
          </p:nvSpPr>
          <p:spPr>
            <a:xfrm>
              <a:off x="24288597" y="4193802"/>
              <a:ext cx="36866" cy="22857"/>
            </a:xfrm>
            <a:custGeom>
              <a:rect b="b" l="l" r="r" t="t"/>
              <a:pathLst>
                <a:path extrusionOk="0" h="13" w="21">
                  <a:moveTo>
                    <a:pt x="21" y="13"/>
                  </a:moveTo>
                  <a:cubicBezTo>
                    <a:pt x="10" y="13"/>
                    <a:pt x="0" y="8"/>
                    <a:pt x="0" y="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2" name="Google Shape;352;p8"/>
            <p:cNvCxnSpPr/>
            <p:nvPr/>
          </p:nvCxnSpPr>
          <p:spPr>
            <a:xfrm>
              <a:off x="24360853" y="3429000"/>
              <a:ext cx="0" cy="757427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3" name="Google Shape;353;p8"/>
            <p:cNvSpPr/>
            <p:nvPr/>
          </p:nvSpPr>
          <p:spPr>
            <a:xfrm>
              <a:off x="24323988" y="4181267"/>
              <a:ext cx="36866" cy="36866"/>
            </a:xfrm>
            <a:custGeom>
              <a:rect b="b" l="l" r="r" t="t"/>
              <a:pathLst>
                <a:path extrusionOk="0" h="21" w="21">
                  <a:moveTo>
                    <a:pt x="0" y="20"/>
                  </a:moveTo>
                  <a:cubicBezTo>
                    <a:pt x="11" y="21"/>
                    <a:pt x="21" y="12"/>
                    <a:pt x="21" y="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4" name="Google Shape;354;p8"/>
            <p:cNvCxnSpPr/>
            <p:nvPr/>
          </p:nvCxnSpPr>
          <p:spPr>
            <a:xfrm>
              <a:off x="23997357" y="3766160"/>
              <a:ext cx="0" cy="437965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5" name="Google Shape;355;p8"/>
            <p:cNvSpPr/>
            <p:nvPr/>
          </p:nvSpPr>
          <p:spPr>
            <a:xfrm>
              <a:off x="23997357" y="4201174"/>
              <a:ext cx="38340" cy="24332"/>
            </a:xfrm>
            <a:custGeom>
              <a:rect b="b" l="l" r="r" t="t"/>
              <a:pathLst>
                <a:path extrusionOk="0" h="14" w="22">
                  <a:moveTo>
                    <a:pt x="22" y="13"/>
                  </a:moveTo>
                  <a:cubicBezTo>
                    <a:pt x="10" y="14"/>
                    <a:pt x="1" y="8"/>
                    <a:pt x="0" y="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6" name="Google Shape;356;p8"/>
            <p:cNvCxnSpPr/>
            <p:nvPr/>
          </p:nvCxnSpPr>
          <p:spPr>
            <a:xfrm>
              <a:off x="24071089" y="3441718"/>
              <a:ext cx="0" cy="720380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7" name="Google Shape;357;p8"/>
            <p:cNvSpPr/>
            <p:nvPr/>
          </p:nvSpPr>
          <p:spPr>
            <a:xfrm>
              <a:off x="24032748" y="4190115"/>
              <a:ext cx="38340" cy="35391"/>
            </a:xfrm>
            <a:custGeom>
              <a:rect b="b" l="l" r="r" t="t"/>
              <a:pathLst>
                <a:path extrusionOk="0" h="20" w="22">
                  <a:moveTo>
                    <a:pt x="0" y="19"/>
                  </a:moveTo>
                  <a:cubicBezTo>
                    <a:pt x="12" y="20"/>
                    <a:pt x="22" y="11"/>
                    <a:pt x="22" y="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8" name="Google Shape;358;p8"/>
            <p:cNvCxnSpPr/>
            <p:nvPr/>
          </p:nvCxnSpPr>
          <p:spPr>
            <a:xfrm>
              <a:off x="23304644" y="3744777"/>
              <a:ext cx="661008" cy="0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8"/>
            <p:cNvCxnSpPr/>
            <p:nvPr/>
          </p:nvCxnSpPr>
          <p:spPr>
            <a:xfrm>
              <a:off x="24533104" y="3740187"/>
              <a:ext cx="552943" cy="0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0" name="Google Shape;360;p8"/>
            <p:cNvSpPr/>
            <p:nvPr/>
          </p:nvSpPr>
          <p:spPr>
            <a:xfrm>
              <a:off x="24392223" y="3405110"/>
              <a:ext cx="38340" cy="25068"/>
            </a:xfrm>
            <a:custGeom>
              <a:rect b="b" l="l" r="r" t="t"/>
              <a:pathLst>
                <a:path extrusionOk="0" h="14" w="22">
                  <a:moveTo>
                    <a:pt x="0" y="1"/>
                  </a:moveTo>
                  <a:cubicBezTo>
                    <a:pt x="12" y="0"/>
                    <a:pt x="21" y="6"/>
                    <a:pt x="22" y="14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24359044" y="3405110"/>
              <a:ext cx="36866" cy="35391"/>
            </a:xfrm>
            <a:custGeom>
              <a:rect b="b" l="l" r="r" t="t"/>
              <a:pathLst>
                <a:path extrusionOk="0" h="20" w="21">
                  <a:moveTo>
                    <a:pt x="21" y="1"/>
                  </a:moveTo>
                  <a:cubicBezTo>
                    <a:pt x="10" y="0"/>
                    <a:pt x="0" y="9"/>
                    <a:pt x="0" y="2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2" name="Google Shape;362;p8"/>
            <p:cNvCxnSpPr/>
            <p:nvPr/>
          </p:nvCxnSpPr>
          <p:spPr>
            <a:xfrm>
              <a:off x="24430563" y="3429000"/>
              <a:ext cx="0" cy="768488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3" name="Google Shape;363;p8"/>
            <p:cNvSpPr/>
            <p:nvPr/>
          </p:nvSpPr>
          <p:spPr>
            <a:xfrm>
              <a:off x="24429826" y="4193802"/>
              <a:ext cx="36866" cy="22857"/>
            </a:xfrm>
            <a:custGeom>
              <a:rect b="b" l="l" r="r" t="t"/>
              <a:pathLst>
                <a:path extrusionOk="0" h="13" w="21">
                  <a:moveTo>
                    <a:pt x="21" y="13"/>
                  </a:moveTo>
                  <a:cubicBezTo>
                    <a:pt x="10" y="13"/>
                    <a:pt x="0" y="8"/>
                    <a:pt x="0" y="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24465217" y="4181267"/>
              <a:ext cx="36866" cy="36866"/>
            </a:xfrm>
            <a:custGeom>
              <a:rect b="b" l="l" r="r" t="t"/>
              <a:pathLst>
                <a:path extrusionOk="0" h="21" w="21">
                  <a:moveTo>
                    <a:pt x="0" y="20"/>
                  </a:moveTo>
                  <a:cubicBezTo>
                    <a:pt x="11" y="21"/>
                    <a:pt x="21" y="12"/>
                    <a:pt x="21" y="0"/>
                  </a:cubicBezTo>
                </a:path>
              </a:pathLst>
            </a:custGeom>
            <a:solidFill>
              <a:srgbClr val="FFFFFF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450" lIns="34900" spcFirstLastPara="1" rIns="34900" wrap="square" tIns="17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5" name="Google Shape;365;p8"/>
            <p:cNvCxnSpPr/>
            <p:nvPr/>
          </p:nvCxnSpPr>
          <p:spPr>
            <a:xfrm>
              <a:off x="24502926" y="3760832"/>
              <a:ext cx="0" cy="436656"/>
            </a:xfrm>
            <a:prstGeom prst="straightConnector1">
              <a:avLst/>
            </a:prstGeom>
            <a:solidFill>
              <a:srgbClr val="DDD9C3"/>
            </a:solidFill>
            <a:ln cap="flat" cmpd="sng" w="1587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6" name="Google Shape;366;p8"/>
          <p:cNvSpPr/>
          <p:nvPr/>
        </p:nvSpPr>
        <p:spPr>
          <a:xfrm>
            <a:off x="8136808" y="2850882"/>
            <a:ext cx="1962031" cy="1349058"/>
          </a:xfrm>
          <a:custGeom>
            <a:rect b="b" l="l" r="r" t="t"/>
            <a:pathLst>
              <a:path extrusionOk="0" h="10000" w="10095">
                <a:moveTo>
                  <a:pt x="8643" y="10000"/>
                </a:moveTo>
                <a:lnTo>
                  <a:pt x="1104" y="9907"/>
                </a:lnTo>
                <a:cubicBezTo>
                  <a:pt x="390" y="9556"/>
                  <a:pt x="196" y="8707"/>
                  <a:pt x="113" y="8437"/>
                </a:cubicBezTo>
                <a:cubicBezTo>
                  <a:pt x="-146" y="7182"/>
                  <a:pt x="90" y="6004"/>
                  <a:pt x="333" y="5402"/>
                </a:cubicBezTo>
                <a:cubicBezTo>
                  <a:pt x="733" y="4377"/>
                  <a:pt x="1202" y="4208"/>
                  <a:pt x="1533" y="4087"/>
                </a:cubicBezTo>
                <a:cubicBezTo>
                  <a:pt x="1641" y="2689"/>
                  <a:pt x="2002" y="1941"/>
                  <a:pt x="2120" y="1672"/>
                </a:cubicBezTo>
                <a:cubicBezTo>
                  <a:pt x="2377" y="1068"/>
                  <a:pt x="2699" y="743"/>
                  <a:pt x="3073" y="464"/>
                </a:cubicBezTo>
                <a:cubicBezTo>
                  <a:pt x="3399" y="260"/>
                  <a:pt x="3652" y="24"/>
                  <a:pt x="4367" y="0"/>
                </a:cubicBezTo>
                <a:cubicBezTo>
                  <a:pt x="5027" y="-16"/>
                  <a:pt x="5496" y="392"/>
                  <a:pt x="5682" y="588"/>
                </a:cubicBezTo>
                <a:cubicBezTo>
                  <a:pt x="6491" y="1474"/>
                  <a:pt x="6589" y="2066"/>
                  <a:pt x="6798" y="2585"/>
                </a:cubicBezTo>
                <a:cubicBezTo>
                  <a:pt x="7128" y="2105"/>
                  <a:pt x="7500" y="1869"/>
                  <a:pt x="7836" y="1855"/>
                </a:cubicBezTo>
                <a:cubicBezTo>
                  <a:pt x="8443" y="1913"/>
                  <a:pt x="8749" y="2404"/>
                  <a:pt x="8946" y="2740"/>
                </a:cubicBezTo>
                <a:cubicBezTo>
                  <a:pt x="9394" y="3585"/>
                  <a:pt x="9380" y="4851"/>
                  <a:pt x="9265" y="5557"/>
                </a:cubicBezTo>
                <a:cubicBezTo>
                  <a:pt x="9843" y="6011"/>
                  <a:pt x="10023" y="6793"/>
                  <a:pt x="10070" y="7214"/>
                </a:cubicBezTo>
                <a:cubicBezTo>
                  <a:pt x="10162" y="8215"/>
                  <a:pt x="9985" y="8949"/>
                  <a:pt x="9788" y="9303"/>
                </a:cubicBezTo>
                <a:cubicBezTo>
                  <a:pt x="9454" y="9930"/>
                  <a:pt x="9013" y="9990"/>
                  <a:pt x="8643" y="10000"/>
                </a:cubicBezTo>
                <a:lnTo>
                  <a:pt x="8643" y="10000"/>
                </a:lnTo>
                <a:close/>
              </a:path>
            </a:pathLst>
          </a:custGeom>
          <a:noFill/>
          <a:ln cap="flat" cmpd="sng" w="19050">
            <a:solidFill>
              <a:srgbClr val="89898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1000" rotWithShape="0" algn="ctr" sy="101000">
              <a:srgbClr val="000000">
                <a:alpha val="2941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"/>
          <p:cNvSpPr/>
          <p:nvPr/>
        </p:nvSpPr>
        <p:spPr>
          <a:xfrm>
            <a:off x="8710674" y="4194216"/>
            <a:ext cx="909224" cy="243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Central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8"/>
          <p:cNvCxnSpPr/>
          <p:nvPr/>
        </p:nvCxnSpPr>
        <p:spPr>
          <a:xfrm>
            <a:off x="10088839" y="3889127"/>
            <a:ext cx="556913" cy="1"/>
          </a:xfrm>
          <a:prstGeom prst="straightConnector1">
            <a:avLst/>
          </a:prstGeom>
          <a:noFill/>
          <a:ln cap="flat" cmpd="sng" w="158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9" name="Google Shape;369;p8"/>
          <p:cNvCxnSpPr/>
          <p:nvPr/>
        </p:nvCxnSpPr>
        <p:spPr>
          <a:xfrm>
            <a:off x="1405330" y="3316443"/>
            <a:ext cx="282512" cy="37606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0" name="Google Shape;370;p8"/>
          <p:cNvCxnSpPr/>
          <p:nvPr/>
        </p:nvCxnSpPr>
        <p:spPr>
          <a:xfrm>
            <a:off x="1401608" y="3869344"/>
            <a:ext cx="228115" cy="4165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1" name="Google Shape;371;p8"/>
          <p:cNvCxnSpPr/>
          <p:nvPr/>
        </p:nvCxnSpPr>
        <p:spPr>
          <a:xfrm flipH="1" rot="10800000">
            <a:off x="1430032" y="4040111"/>
            <a:ext cx="213082" cy="314739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72" name="Google Shape;372;p8"/>
          <p:cNvGrpSpPr/>
          <p:nvPr/>
        </p:nvGrpSpPr>
        <p:grpSpPr>
          <a:xfrm>
            <a:off x="10625221" y="3543650"/>
            <a:ext cx="677526" cy="658899"/>
            <a:chOff x="3349" y="1673"/>
            <a:chExt cx="977" cy="976"/>
          </a:xfrm>
        </p:grpSpPr>
        <p:sp>
          <p:nvSpPr>
            <p:cNvPr id="373" name="Google Shape;373;p8"/>
            <p:cNvSpPr/>
            <p:nvPr/>
          </p:nvSpPr>
          <p:spPr>
            <a:xfrm>
              <a:off x="3349" y="1673"/>
              <a:ext cx="977" cy="976"/>
            </a:xfrm>
            <a:custGeom>
              <a:rect b="b" l="l" r="r" t="t"/>
              <a:pathLst>
                <a:path extrusionOk="0" h="410" w="411">
                  <a:moveTo>
                    <a:pt x="205" y="0"/>
                  </a:moveTo>
                  <a:cubicBezTo>
                    <a:pt x="92" y="0"/>
                    <a:pt x="0" y="92"/>
                    <a:pt x="0" y="205"/>
                  </a:cubicBezTo>
                  <a:cubicBezTo>
                    <a:pt x="0" y="318"/>
                    <a:pt x="92" y="410"/>
                    <a:pt x="205" y="410"/>
                  </a:cubicBezTo>
                  <a:cubicBezTo>
                    <a:pt x="318" y="410"/>
                    <a:pt x="411" y="318"/>
                    <a:pt x="411" y="205"/>
                  </a:cubicBezTo>
                  <a:cubicBezTo>
                    <a:pt x="411" y="92"/>
                    <a:pt x="318" y="0"/>
                    <a:pt x="205" y="0"/>
                  </a:cubicBezTo>
                  <a:close/>
                  <a:moveTo>
                    <a:pt x="394" y="219"/>
                  </a:moveTo>
                  <a:cubicBezTo>
                    <a:pt x="394" y="219"/>
                    <a:pt x="394" y="219"/>
                    <a:pt x="394" y="218"/>
                  </a:cubicBezTo>
                  <a:cubicBezTo>
                    <a:pt x="394" y="218"/>
                    <a:pt x="393" y="217"/>
                    <a:pt x="393" y="217"/>
                  </a:cubicBezTo>
                  <a:cubicBezTo>
                    <a:pt x="392" y="214"/>
                    <a:pt x="393" y="213"/>
                    <a:pt x="395" y="212"/>
                  </a:cubicBezTo>
                  <a:cubicBezTo>
                    <a:pt x="395" y="212"/>
                    <a:pt x="395" y="211"/>
                    <a:pt x="395" y="211"/>
                  </a:cubicBezTo>
                  <a:cubicBezTo>
                    <a:pt x="395" y="211"/>
                    <a:pt x="395" y="211"/>
                    <a:pt x="396" y="211"/>
                  </a:cubicBezTo>
                  <a:cubicBezTo>
                    <a:pt x="395" y="214"/>
                    <a:pt x="395" y="217"/>
                    <a:pt x="395" y="220"/>
                  </a:cubicBezTo>
                  <a:cubicBezTo>
                    <a:pt x="395" y="220"/>
                    <a:pt x="394" y="219"/>
                    <a:pt x="394" y="219"/>
                  </a:cubicBezTo>
                  <a:close/>
                  <a:moveTo>
                    <a:pt x="339" y="70"/>
                  </a:moveTo>
                  <a:cubicBezTo>
                    <a:pt x="339" y="70"/>
                    <a:pt x="338" y="70"/>
                    <a:pt x="338" y="69"/>
                  </a:cubicBezTo>
                  <a:cubicBezTo>
                    <a:pt x="339" y="69"/>
                    <a:pt x="339" y="70"/>
                    <a:pt x="339" y="70"/>
                  </a:cubicBezTo>
                  <a:close/>
                  <a:moveTo>
                    <a:pt x="115" y="44"/>
                  </a:moveTo>
                  <a:cubicBezTo>
                    <a:pt x="116" y="45"/>
                    <a:pt x="116" y="46"/>
                    <a:pt x="116" y="47"/>
                  </a:cubicBezTo>
                  <a:cubicBezTo>
                    <a:pt x="116" y="48"/>
                    <a:pt x="115" y="48"/>
                    <a:pt x="115" y="49"/>
                  </a:cubicBezTo>
                  <a:cubicBezTo>
                    <a:pt x="117" y="50"/>
                    <a:pt x="120" y="50"/>
                    <a:pt x="120" y="52"/>
                  </a:cubicBezTo>
                  <a:cubicBezTo>
                    <a:pt x="120" y="53"/>
                    <a:pt x="119" y="56"/>
                    <a:pt x="118" y="57"/>
                  </a:cubicBezTo>
                  <a:cubicBezTo>
                    <a:pt x="118" y="57"/>
                    <a:pt x="118" y="61"/>
                    <a:pt x="11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6" y="61"/>
                    <a:pt x="116" y="61"/>
                  </a:cubicBezTo>
                  <a:cubicBezTo>
                    <a:pt x="116" y="61"/>
                    <a:pt x="115" y="61"/>
                    <a:pt x="115" y="61"/>
                  </a:cubicBezTo>
                  <a:cubicBezTo>
                    <a:pt x="114" y="61"/>
                    <a:pt x="115" y="59"/>
                    <a:pt x="115" y="58"/>
                  </a:cubicBezTo>
                  <a:cubicBezTo>
                    <a:pt x="115" y="58"/>
                    <a:pt x="115" y="57"/>
                    <a:pt x="115" y="56"/>
                  </a:cubicBezTo>
                  <a:cubicBezTo>
                    <a:pt x="114" y="56"/>
                    <a:pt x="113" y="57"/>
                    <a:pt x="112" y="57"/>
                  </a:cubicBezTo>
                  <a:cubicBezTo>
                    <a:pt x="111" y="59"/>
                    <a:pt x="113" y="59"/>
                    <a:pt x="112" y="61"/>
                  </a:cubicBezTo>
                  <a:cubicBezTo>
                    <a:pt x="108" y="63"/>
                    <a:pt x="107" y="59"/>
                    <a:pt x="104" y="59"/>
                  </a:cubicBezTo>
                  <a:cubicBezTo>
                    <a:pt x="103" y="59"/>
                    <a:pt x="102" y="60"/>
                    <a:pt x="101" y="60"/>
                  </a:cubicBezTo>
                  <a:cubicBezTo>
                    <a:pt x="100" y="61"/>
                    <a:pt x="98" y="62"/>
                    <a:pt x="97" y="64"/>
                  </a:cubicBezTo>
                  <a:cubicBezTo>
                    <a:pt x="97" y="65"/>
                    <a:pt x="98" y="66"/>
                    <a:pt x="99" y="66"/>
                  </a:cubicBezTo>
                  <a:cubicBezTo>
                    <a:pt x="100" y="67"/>
                    <a:pt x="100" y="68"/>
                    <a:pt x="100" y="69"/>
                  </a:cubicBezTo>
                  <a:cubicBezTo>
                    <a:pt x="102" y="69"/>
                    <a:pt x="102" y="69"/>
                    <a:pt x="103" y="70"/>
                  </a:cubicBezTo>
                  <a:cubicBezTo>
                    <a:pt x="103" y="71"/>
                    <a:pt x="103" y="71"/>
                    <a:pt x="103" y="73"/>
                  </a:cubicBezTo>
                  <a:cubicBezTo>
                    <a:pt x="103" y="74"/>
                    <a:pt x="105" y="75"/>
                    <a:pt x="104" y="77"/>
                  </a:cubicBezTo>
                  <a:cubicBezTo>
                    <a:pt x="103" y="78"/>
                    <a:pt x="100" y="80"/>
                    <a:pt x="98" y="80"/>
                  </a:cubicBezTo>
                  <a:cubicBezTo>
                    <a:pt x="96" y="80"/>
                    <a:pt x="94" y="79"/>
                    <a:pt x="91" y="79"/>
                  </a:cubicBezTo>
                  <a:cubicBezTo>
                    <a:pt x="89" y="79"/>
                    <a:pt x="87" y="79"/>
                    <a:pt x="87" y="79"/>
                  </a:cubicBezTo>
                  <a:cubicBezTo>
                    <a:pt x="85" y="78"/>
                    <a:pt x="85" y="76"/>
                    <a:pt x="84" y="76"/>
                  </a:cubicBezTo>
                  <a:cubicBezTo>
                    <a:pt x="82" y="76"/>
                    <a:pt x="81" y="78"/>
                    <a:pt x="78" y="78"/>
                  </a:cubicBezTo>
                  <a:cubicBezTo>
                    <a:pt x="77" y="78"/>
                    <a:pt x="76" y="77"/>
                    <a:pt x="75" y="77"/>
                  </a:cubicBezTo>
                  <a:cubicBezTo>
                    <a:pt x="73" y="77"/>
                    <a:pt x="72" y="77"/>
                    <a:pt x="71" y="76"/>
                  </a:cubicBezTo>
                  <a:cubicBezTo>
                    <a:pt x="70" y="76"/>
                    <a:pt x="72" y="74"/>
                    <a:pt x="70" y="74"/>
                  </a:cubicBezTo>
                  <a:cubicBezTo>
                    <a:pt x="71" y="73"/>
                    <a:pt x="69" y="74"/>
                    <a:pt x="69" y="73"/>
                  </a:cubicBezTo>
                  <a:cubicBezTo>
                    <a:pt x="69" y="73"/>
                    <a:pt x="69" y="73"/>
                    <a:pt x="68" y="73"/>
                  </a:cubicBezTo>
                  <a:cubicBezTo>
                    <a:pt x="69" y="72"/>
                    <a:pt x="70" y="71"/>
                    <a:pt x="71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2" y="71"/>
                    <a:pt x="72" y="72"/>
                    <a:pt x="72" y="72"/>
                  </a:cubicBezTo>
                  <a:cubicBezTo>
                    <a:pt x="73" y="73"/>
                    <a:pt x="76" y="74"/>
                    <a:pt x="79" y="74"/>
                  </a:cubicBezTo>
                  <a:cubicBezTo>
                    <a:pt x="80" y="74"/>
                    <a:pt x="81" y="74"/>
                    <a:pt x="82" y="73"/>
                  </a:cubicBezTo>
                  <a:cubicBezTo>
                    <a:pt x="84" y="73"/>
                    <a:pt x="85" y="73"/>
                    <a:pt x="86" y="73"/>
                  </a:cubicBezTo>
                  <a:cubicBezTo>
                    <a:pt x="87" y="73"/>
                    <a:pt x="87" y="75"/>
                    <a:pt x="89" y="75"/>
                  </a:cubicBezTo>
                  <a:cubicBezTo>
                    <a:pt x="90" y="76"/>
                    <a:pt x="92" y="75"/>
                    <a:pt x="93" y="74"/>
                  </a:cubicBezTo>
                  <a:cubicBezTo>
                    <a:pt x="94" y="74"/>
                    <a:pt x="94" y="74"/>
                    <a:pt x="95" y="73"/>
                  </a:cubicBezTo>
                  <a:cubicBezTo>
                    <a:pt x="96" y="71"/>
                    <a:pt x="93" y="69"/>
                    <a:pt x="92" y="67"/>
                  </a:cubicBezTo>
                  <a:cubicBezTo>
                    <a:pt x="92" y="67"/>
                    <a:pt x="92" y="66"/>
                    <a:pt x="92" y="66"/>
                  </a:cubicBezTo>
                  <a:cubicBezTo>
                    <a:pt x="92" y="66"/>
                    <a:pt x="92" y="65"/>
                    <a:pt x="92" y="65"/>
                  </a:cubicBezTo>
                  <a:cubicBezTo>
                    <a:pt x="92" y="65"/>
                    <a:pt x="92" y="64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2"/>
                    <a:pt x="92" y="61"/>
                    <a:pt x="92" y="60"/>
                  </a:cubicBezTo>
                  <a:cubicBezTo>
                    <a:pt x="90" y="60"/>
                    <a:pt x="89" y="60"/>
                    <a:pt x="88" y="59"/>
                  </a:cubicBezTo>
                  <a:cubicBezTo>
                    <a:pt x="87" y="59"/>
                    <a:pt x="85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5" y="57"/>
                    <a:pt x="87" y="56"/>
                    <a:pt x="89" y="55"/>
                  </a:cubicBezTo>
                  <a:cubicBezTo>
                    <a:pt x="89" y="55"/>
                    <a:pt x="89" y="55"/>
                    <a:pt x="90" y="55"/>
                  </a:cubicBezTo>
                  <a:cubicBezTo>
                    <a:pt x="92" y="54"/>
                    <a:pt x="96" y="56"/>
                    <a:pt x="98" y="54"/>
                  </a:cubicBezTo>
                  <a:cubicBezTo>
                    <a:pt x="100" y="51"/>
                    <a:pt x="97" y="51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48"/>
                    <a:pt x="101" y="46"/>
                    <a:pt x="103" y="45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5" y="45"/>
                    <a:pt x="106" y="45"/>
                    <a:pt x="107" y="45"/>
                  </a:cubicBezTo>
                  <a:cubicBezTo>
                    <a:pt x="108" y="46"/>
                    <a:pt x="108" y="48"/>
                    <a:pt x="109" y="48"/>
                  </a:cubicBezTo>
                  <a:cubicBezTo>
                    <a:pt x="109" y="48"/>
                    <a:pt x="111" y="49"/>
                    <a:pt x="112" y="47"/>
                  </a:cubicBezTo>
                  <a:cubicBezTo>
                    <a:pt x="113" y="45"/>
                    <a:pt x="111" y="44"/>
                    <a:pt x="111" y="43"/>
                  </a:cubicBezTo>
                  <a:cubicBezTo>
                    <a:pt x="110" y="42"/>
                    <a:pt x="110" y="42"/>
                    <a:pt x="109" y="41"/>
                  </a:cubicBezTo>
                  <a:cubicBezTo>
                    <a:pt x="109" y="41"/>
                    <a:pt x="109" y="41"/>
                    <a:pt x="108" y="41"/>
                  </a:cubicBezTo>
                  <a:cubicBezTo>
                    <a:pt x="113" y="39"/>
                    <a:pt x="117" y="36"/>
                    <a:pt x="122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1" y="36"/>
                    <a:pt x="121" y="37"/>
                    <a:pt x="121" y="39"/>
                  </a:cubicBezTo>
                  <a:cubicBezTo>
                    <a:pt x="121" y="40"/>
                    <a:pt x="121" y="41"/>
                    <a:pt x="120" y="41"/>
                  </a:cubicBezTo>
                  <a:cubicBezTo>
                    <a:pt x="119" y="42"/>
                    <a:pt x="117" y="40"/>
                    <a:pt x="115" y="41"/>
                  </a:cubicBezTo>
                  <a:cubicBezTo>
                    <a:pt x="114" y="43"/>
                    <a:pt x="115" y="44"/>
                    <a:pt x="115" y="44"/>
                  </a:cubicBezTo>
                  <a:close/>
                  <a:moveTo>
                    <a:pt x="90" y="357"/>
                  </a:moveTo>
                  <a:cubicBezTo>
                    <a:pt x="91" y="357"/>
                    <a:pt x="91" y="357"/>
                    <a:pt x="92" y="357"/>
                  </a:cubicBezTo>
                  <a:cubicBezTo>
                    <a:pt x="92" y="358"/>
                    <a:pt x="93" y="358"/>
                    <a:pt x="93" y="359"/>
                  </a:cubicBezTo>
                  <a:cubicBezTo>
                    <a:pt x="92" y="358"/>
                    <a:pt x="91" y="357"/>
                    <a:pt x="90" y="357"/>
                  </a:cubicBezTo>
                  <a:close/>
                  <a:moveTo>
                    <a:pt x="98" y="362"/>
                  </a:moveTo>
                  <a:cubicBezTo>
                    <a:pt x="98" y="362"/>
                    <a:pt x="99" y="362"/>
                    <a:pt x="99" y="363"/>
                  </a:cubicBezTo>
                  <a:cubicBezTo>
                    <a:pt x="100" y="363"/>
                    <a:pt x="101" y="364"/>
                    <a:pt x="101" y="364"/>
                  </a:cubicBezTo>
                  <a:cubicBezTo>
                    <a:pt x="100" y="364"/>
                    <a:pt x="99" y="363"/>
                    <a:pt x="98" y="362"/>
                  </a:cubicBezTo>
                  <a:close/>
                  <a:moveTo>
                    <a:pt x="108" y="369"/>
                  </a:moveTo>
                  <a:cubicBezTo>
                    <a:pt x="109" y="369"/>
                    <a:pt x="109" y="368"/>
                    <a:pt x="109" y="368"/>
                  </a:cubicBezTo>
                  <a:cubicBezTo>
                    <a:pt x="109" y="367"/>
                    <a:pt x="109" y="367"/>
                    <a:pt x="109" y="366"/>
                  </a:cubicBezTo>
                  <a:cubicBezTo>
                    <a:pt x="107" y="364"/>
                    <a:pt x="103" y="362"/>
                    <a:pt x="101" y="361"/>
                  </a:cubicBezTo>
                  <a:cubicBezTo>
                    <a:pt x="98" y="358"/>
                    <a:pt x="96" y="356"/>
                    <a:pt x="94" y="355"/>
                  </a:cubicBezTo>
                  <a:cubicBezTo>
                    <a:pt x="92" y="355"/>
                    <a:pt x="92" y="355"/>
                    <a:pt x="91" y="355"/>
                  </a:cubicBezTo>
                  <a:cubicBezTo>
                    <a:pt x="90" y="354"/>
                    <a:pt x="90" y="354"/>
                    <a:pt x="90" y="354"/>
                  </a:cubicBezTo>
                  <a:cubicBezTo>
                    <a:pt x="89" y="353"/>
                    <a:pt x="90" y="353"/>
                    <a:pt x="89" y="352"/>
                  </a:cubicBezTo>
                  <a:cubicBezTo>
                    <a:pt x="89" y="351"/>
                    <a:pt x="87" y="351"/>
                    <a:pt x="87" y="350"/>
                  </a:cubicBezTo>
                  <a:cubicBezTo>
                    <a:pt x="86" y="348"/>
                    <a:pt x="87" y="348"/>
                    <a:pt x="87" y="347"/>
                  </a:cubicBezTo>
                  <a:cubicBezTo>
                    <a:pt x="86" y="346"/>
                    <a:pt x="86" y="345"/>
                    <a:pt x="86" y="344"/>
                  </a:cubicBezTo>
                  <a:cubicBezTo>
                    <a:pt x="86" y="343"/>
                    <a:pt x="86" y="343"/>
                    <a:pt x="85" y="342"/>
                  </a:cubicBezTo>
                  <a:cubicBezTo>
                    <a:pt x="84" y="342"/>
                    <a:pt x="84" y="342"/>
                    <a:pt x="84" y="342"/>
                  </a:cubicBezTo>
                  <a:cubicBezTo>
                    <a:pt x="83" y="343"/>
                    <a:pt x="83" y="343"/>
                    <a:pt x="83" y="344"/>
                  </a:cubicBezTo>
                  <a:cubicBezTo>
                    <a:pt x="82" y="344"/>
                    <a:pt x="82" y="344"/>
                    <a:pt x="82" y="345"/>
                  </a:cubicBezTo>
                  <a:cubicBezTo>
                    <a:pt x="82" y="346"/>
                    <a:pt x="84" y="348"/>
                    <a:pt x="84" y="349"/>
                  </a:cubicBezTo>
                  <a:cubicBezTo>
                    <a:pt x="84" y="349"/>
                    <a:pt x="82" y="349"/>
                    <a:pt x="82" y="350"/>
                  </a:cubicBezTo>
                  <a:cubicBezTo>
                    <a:pt x="41" y="315"/>
                    <a:pt x="15" y="264"/>
                    <a:pt x="15" y="207"/>
                  </a:cubicBezTo>
                  <a:cubicBezTo>
                    <a:pt x="16" y="205"/>
                    <a:pt x="18" y="204"/>
                    <a:pt x="18" y="203"/>
                  </a:cubicBezTo>
                  <a:cubicBezTo>
                    <a:pt x="18" y="202"/>
                    <a:pt x="18" y="202"/>
                    <a:pt x="18" y="201"/>
                  </a:cubicBezTo>
                  <a:cubicBezTo>
                    <a:pt x="18" y="198"/>
                    <a:pt x="17" y="198"/>
                    <a:pt x="15" y="196"/>
                  </a:cubicBezTo>
                  <a:cubicBezTo>
                    <a:pt x="16" y="182"/>
                    <a:pt x="18" y="168"/>
                    <a:pt x="22" y="155"/>
                  </a:cubicBezTo>
                  <a:cubicBezTo>
                    <a:pt x="22" y="156"/>
                    <a:pt x="22" y="156"/>
                    <a:pt x="22" y="157"/>
                  </a:cubicBezTo>
                  <a:cubicBezTo>
                    <a:pt x="22" y="158"/>
                    <a:pt x="22" y="160"/>
                    <a:pt x="22" y="161"/>
                  </a:cubicBezTo>
                  <a:cubicBezTo>
                    <a:pt x="24" y="162"/>
                    <a:pt x="25" y="164"/>
                    <a:pt x="25" y="166"/>
                  </a:cubicBezTo>
                  <a:cubicBezTo>
                    <a:pt x="25" y="166"/>
                    <a:pt x="26" y="167"/>
                    <a:pt x="26" y="168"/>
                  </a:cubicBezTo>
                  <a:cubicBezTo>
                    <a:pt x="26" y="168"/>
                    <a:pt x="25" y="169"/>
                    <a:pt x="25" y="169"/>
                  </a:cubicBezTo>
                  <a:cubicBezTo>
                    <a:pt x="25" y="170"/>
                    <a:pt x="26" y="170"/>
                    <a:pt x="26" y="171"/>
                  </a:cubicBezTo>
                  <a:cubicBezTo>
                    <a:pt x="26" y="172"/>
                    <a:pt x="27" y="172"/>
                    <a:pt x="28" y="172"/>
                  </a:cubicBezTo>
                  <a:cubicBezTo>
                    <a:pt x="28" y="174"/>
                    <a:pt x="29" y="174"/>
                    <a:pt x="29" y="175"/>
                  </a:cubicBezTo>
                  <a:cubicBezTo>
                    <a:pt x="30" y="176"/>
                    <a:pt x="30" y="178"/>
                    <a:pt x="31" y="178"/>
                  </a:cubicBezTo>
                  <a:cubicBezTo>
                    <a:pt x="30" y="178"/>
                    <a:pt x="31" y="177"/>
                    <a:pt x="31" y="177"/>
                  </a:cubicBezTo>
                  <a:cubicBezTo>
                    <a:pt x="33" y="180"/>
                    <a:pt x="33" y="183"/>
                    <a:pt x="34" y="187"/>
                  </a:cubicBezTo>
                  <a:cubicBezTo>
                    <a:pt x="34" y="190"/>
                    <a:pt x="36" y="193"/>
                    <a:pt x="36" y="195"/>
                  </a:cubicBezTo>
                  <a:cubicBezTo>
                    <a:pt x="37" y="196"/>
                    <a:pt x="37" y="197"/>
                    <a:pt x="37" y="198"/>
                  </a:cubicBezTo>
                  <a:cubicBezTo>
                    <a:pt x="37" y="199"/>
                    <a:pt x="36" y="200"/>
                    <a:pt x="36" y="202"/>
                  </a:cubicBezTo>
                  <a:cubicBezTo>
                    <a:pt x="35" y="204"/>
                    <a:pt x="39" y="209"/>
                    <a:pt x="40" y="210"/>
                  </a:cubicBezTo>
                  <a:cubicBezTo>
                    <a:pt x="41" y="211"/>
                    <a:pt x="42" y="212"/>
                    <a:pt x="43" y="212"/>
                  </a:cubicBezTo>
                  <a:cubicBezTo>
                    <a:pt x="43" y="213"/>
                    <a:pt x="44" y="213"/>
                    <a:pt x="44" y="213"/>
                  </a:cubicBezTo>
                  <a:cubicBezTo>
                    <a:pt x="45" y="214"/>
                    <a:pt x="46" y="216"/>
                    <a:pt x="47" y="216"/>
                  </a:cubicBezTo>
                  <a:cubicBezTo>
                    <a:pt x="49" y="217"/>
                    <a:pt x="51" y="217"/>
                    <a:pt x="53" y="218"/>
                  </a:cubicBezTo>
                  <a:cubicBezTo>
                    <a:pt x="54" y="219"/>
                    <a:pt x="54" y="220"/>
                    <a:pt x="54" y="221"/>
                  </a:cubicBezTo>
                  <a:cubicBezTo>
                    <a:pt x="55" y="222"/>
                    <a:pt x="56" y="223"/>
                    <a:pt x="56" y="224"/>
                  </a:cubicBezTo>
                  <a:cubicBezTo>
                    <a:pt x="58" y="225"/>
                    <a:pt x="59" y="226"/>
                    <a:pt x="60" y="227"/>
                  </a:cubicBezTo>
                  <a:cubicBezTo>
                    <a:pt x="61" y="228"/>
                    <a:pt x="61" y="228"/>
                    <a:pt x="61" y="230"/>
                  </a:cubicBezTo>
                  <a:cubicBezTo>
                    <a:pt x="62" y="231"/>
                    <a:pt x="62" y="232"/>
                    <a:pt x="62" y="232"/>
                  </a:cubicBezTo>
                  <a:cubicBezTo>
                    <a:pt x="62" y="233"/>
                    <a:pt x="61" y="234"/>
                    <a:pt x="62" y="235"/>
                  </a:cubicBezTo>
                  <a:cubicBezTo>
                    <a:pt x="62" y="236"/>
                    <a:pt x="63" y="237"/>
                    <a:pt x="64" y="238"/>
                  </a:cubicBezTo>
                  <a:cubicBezTo>
                    <a:pt x="64" y="238"/>
                    <a:pt x="64" y="239"/>
                    <a:pt x="64" y="239"/>
                  </a:cubicBezTo>
                  <a:cubicBezTo>
                    <a:pt x="65" y="240"/>
                    <a:pt x="65" y="241"/>
                    <a:pt x="66" y="242"/>
                  </a:cubicBezTo>
                  <a:cubicBezTo>
                    <a:pt x="67" y="242"/>
                    <a:pt x="67" y="243"/>
                    <a:pt x="68" y="244"/>
                  </a:cubicBezTo>
                  <a:cubicBezTo>
                    <a:pt x="69" y="244"/>
                    <a:pt x="69" y="242"/>
                    <a:pt x="71" y="242"/>
                  </a:cubicBezTo>
                  <a:cubicBezTo>
                    <a:pt x="72" y="244"/>
                    <a:pt x="73" y="246"/>
                    <a:pt x="75" y="247"/>
                  </a:cubicBezTo>
                  <a:cubicBezTo>
                    <a:pt x="75" y="247"/>
                    <a:pt x="76" y="248"/>
                    <a:pt x="76" y="248"/>
                  </a:cubicBezTo>
                  <a:cubicBezTo>
                    <a:pt x="74" y="253"/>
                    <a:pt x="72" y="259"/>
                    <a:pt x="77" y="265"/>
                  </a:cubicBezTo>
                  <a:cubicBezTo>
                    <a:pt x="77" y="266"/>
                    <a:pt x="76" y="268"/>
                    <a:pt x="77" y="269"/>
                  </a:cubicBezTo>
                  <a:cubicBezTo>
                    <a:pt x="77" y="271"/>
                    <a:pt x="80" y="272"/>
                    <a:pt x="82" y="274"/>
                  </a:cubicBezTo>
                  <a:cubicBezTo>
                    <a:pt x="84" y="275"/>
                    <a:pt x="86" y="276"/>
                    <a:pt x="87" y="278"/>
                  </a:cubicBezTo>
                  <a:cubicBezTo>
                    <a:pt x="88" y="279"/>
                    <a:pt x="89" y="281"/>
                    <a:pt x="89" y="282"/>
                  </a:cubicBezTo>
                  <a:cubicBezTo>
                    <a:pt x="90" y="282"/>
                    <a:pt x="91" y="283"/>
                    <a:pt x="91" y="283"/>
                  </a:cubicBezTo>
                  <a:cubicBezTo>
                    <a:pt x="92" y="284"/>
                    <a:pt x="93" y="284"/>
                    <a:pt x="93" y="285"/>
                  </a:cubicBezTo>
                  <a:cubicBezTo>
                    <a:pt x="94" y="286"/>
                    <a:pt x="95" y="287"/>
                    <a:pt x="95" y="288"/>
                  </a:cubicBezTo>
                  <a:cubicBezTo>
                    <a:pt x="99" y="290"/>
                    <a:pt x="104" y="290"/>
                    <a:pt x="107" y="292"/>
                  </a:cubicBezTo>
                  <a:cubicBezTo>
                    <a:pt x="109" y="294"/>
                    <a:pt x="109" y="295"/>
                    <a:pt x="110" y="298"/>
                  </a:cubicBezTo>
                  <a:cubicBezTo>
                    <a:pt x="111" y="299"/>
                    <a:pt x="111" y="300"/>
                    <a:pt x="112" y="302"/>
                  </a:cubicBezTo>
                  <a:cubicBezTo>
                    <a:pt x="113" y="306"/>
                    <a:pt x="114" y="311"/>
                    <a:pt x="116" y="315"/>
                  </a:cubicBezTo>
                  <a:cubicBezTo>
                    <a:pt x="116" y="317"/>
                    <a:pt x="117" y="318"/>
                    <a:pt x="118" y="320"/>
                  </a:cubicBezTo>
                  <a:cubicBezTo>
                    <a:pt x="118" y="321"/>
                    <a:pt x="118" y="321"/>
                    <a:pt x="118" y="322"/>
                  </a:cubicBezTo>
                  <a:cubicBezTo>
                    <a:pt x="119" y="324"/>
                    <a:pt x="120" y="325"/>
                    <a:pt x="121" y="326"/>
                  </a:cubicBezTo>
                  <a:cubicBezTo>
                    <a:pt x="121" y="327"/>
                    <a:pt x="121" y="329"/>
                    <a:pt x="121" y="329"/>
                  </a:cubicBezTo>
                  <a:cubicBezTo>
                    <a:pt x="121" y="330"/>
                    <a:pt x="122" y="331"/>
                    <a:pt x="122" y="332"/>
                  </a:cubicBezTo>
                  <a:cubicBezTo>
                    <a:pt x="122" y="333"/>
                    <a:pt x="122" y="335"/>
                    <a:pt x="122" y="336"/>
                  </a:cubicBezTo>
                  <a:cubicBezTo>
                    <a:pt x="122" y="337"/>
                    <a:pt x="123" y="338"/>
                    <a:pt x="123" y="339"/>
                  </a:cubicBezTo>
                  <a:cubicBezTo>
                    <a:pt x="124" y="340"/>
                    <a:pt x="124" y="341"/>
                    <a:pt x="124" y="341"/>
                  </a:cubicBezTo>
                  <a:cubicBezTo>
                    <a:pt x="125" y="342"/>
                    <a:pt x="126" y="344"/>
                    <a:pt x="127" y="345"/>
                  </a:cubicBezTo>
                  <a:cubicBezTo>
                    <a:pt x="127" y="345"/>
                    <a:pt x="127" y="346"/>
                    <a:pt x="127" y="347"/>
                  </a:cubicBezTo>
                  <a:cubicBezTo>
                    <a:pt x="127" y="347"/>
                    <a:pt x="128" y="348"/>
                    <a:pt x="128" y="349"/>
                  </a:cubicBezTo>
                  <a:cubicBezTo>
                    <a:pt x="128" y="350"/>
                    <a:pt x="128" y="351"/>
                    <a:pt x="128" y="352"/>
                  </a:cubicBezTo>
                  <a:cubicBezTo>
                    <a:pt x="129" y="353"/>
                    <a:pt x="129" y="355"/>
                    <a:pt x="129" y="356"/>
                  </a:cubicBezTo>
                  <a:cubicBezTo>
                    <a:pt x="130" y="357"/>
                    <a:pt x="131" y="359"/>
                    <a:pt x="132" y="360"/>
                  </a:cubicBezTo>
                  <a:cubicBezTo>
                    <a:pt x="132" y="361"/>
                    <a:pt x="132" y="362"/>
                    <a:pt x="132" y="363"/>
                  </a:cubicBezTo>
                  <a:cubicBezTo>
                    <a:pt x="133" y="364"/>
                    <a:pt x="134" y="364"/>
                    <a:pt x="135" y="365"/>
                  </a:cubicBezTo>
                  <a:cubicBezTo>
                    <a:pt x="135" y="366"/>
                    <a:pt x="135" y="367"/>
                    <a:pt x="135" y="368"/>
                  </a:cubicBezTo>
                  <a:cubicBezTo>
                    <a:pt x="135" y="371"/>
                    <a:pt x="137" y="372"/>
                    <a:pt x="138" y="374"/>
                  </a:cubicBezTo>
                  <a:cubicBezTo>
                    <a:pt x="139" y="376"/>
                    <a:pt x="140" y="377"/>
                    <a:pt x="141" y="378"/>
                  </a:cubicBezTo>
                  <a:cubicBezTo>
                    <a:pt x="141" y="378"/>
                    <a:pt x="142" y="379"/>
                    <a:pt x="142" y="379"/>
                  </a:cubicBezTo>
                  <a:cubicBezTo>
                    <a:pt x="142" y="379"/>
                    <a:pt x="142" y="379"/>
                    <a:pt x="143" y="380"/>
                  </a:cubicBezTo>
                  <a:cubicBezTo>
                    <a:pt x="143" y="380"/>
                    <a:pt x="144" y="380"/>
                    <a:pt x="145" y="381"/>
                  </a:cubicBezTo>
                  <a:cubicBezTo>
                    <a:pt x="146" y="381"/>
                    <a:pt x="147" y="381"/>
                    <a:pt x="147" y="382"/>
                  </a:cubicBezTo>
                  <a:cubicBezTo>
                    <a:pt x="148" y="382"/>
                    <a:pt x="148" y="382"/>
                    <a:pt x="148" y="382"/>
                  </a:cubicBezTo>
                  <a:cubicBezTo>
                    <a:pt x="150" y="383"/>
                    <a:pt x="151" y="383"/>
                    <a:pt x="152" y="384"/>
                  </a:cubicBezTo>
                  <a:cubicBezTo>
                    <a:pt x="154" y="384"/>
                    <a:pt x="154" y="384"/>
                    <a:pt x="156" y="384"/>
                  </a:cubicBezTo>
                  <a:cubicBezTo>
                    <a:pt x="157" y="384"/>
                    <a:pt x="158" y="384"/>
                    <a:pt x="158" y="384"/>
                  </a:cubicBezTo>
                  <a:cubicBezTo>
                    <a:pt x="159" y="383"/>
                    <a:pt x="160" y="382"/>
                    <a:pt x="159" y="381"/>
                  </a:cubicBezTo>
                  <a:cubicBezTo>
                    <a:pt x="156" y="379"/>
                    <a:pt x="153" y="379"/>
                    <a:pt x="152" y="376"/>
                  </a:cubicBezTo>
                  <a:cubicBezTo>
                    <a:pt x="151" y="375"/>
                    <a:pt x="151" y="374"/>
                    <a:pt x="150" y="371"/>
                  </a:cubicBezTo>
                  <a:cubicBezTo>
                    <a:pt x="150" y="371"/>
                    <a:pt x="149" y="370"/>
                    <a:pt x="149" y="369"/>
                  </a:cubicBezTo>
                  <a:cubicBezTo>
                    <a:pt x="149" y="368"/>
                    <a:pt x="149" y="368"/>
                    <a:pt x="149" y="367"/>
                  </a:cubicBezTo>
                  <a:cubicBezTo>
                    <a:pt x="149" y="367"/>
                    <a:pt x="148" y="366"/>
                    <a:pt x="148" y="366"/>
                  </a:cubicBezTo>
                  <a:cubicBezTo>
                    <a:pt x="148" y="364"/>
                    <a:pt x="150" y="363"/>
                    <a:pt x="149" y="362"/>
                  </a:cubicBezTo>
                  <a:cubicBezTo>
                    <a:pt x="149" y="361"/>
                    <a:pt x="148" y="361"/>
                    <a:pt x="148" y="361"/>
                  </a:cubicBezTo>
                  <a:cubicBezTo>
                    <a:pt x="148" y="361"/>
                    <a:pt x="147" y="360"/>
                    <a:pt x="147" y="360"/>
                  </a:cubicBezTo>
                  <a:cubicBezTo>
                    <a:pt x="146" y="359"/>
                    <a:pt x="145" y="359"/>
                    <a:pt x="145" y="358"/>
                  </a:cubicBezTo>
                  <a:cubicBezTo>
                    <a:pt x="145" y="355"/>
                    <a:pt x="146" y="352"/>
                    <a:pt x="146" y="348"/>
                  </a:cubicBezTo>
                  <a:cubicBezTo>
                    <a:pt x="145" y="347"/>
                    <a:pt x="143" y="347"/>
                    <a:pt x="143" y="345"/>
                  </a:cubicBezTo>
                  <a:cubicBezTo>
                    <a:pt x="143" y="345"/>
                    <a:pt x="145" y="345"/>
                    <a:pt x="145" y="344"/>
                  </a:cubicBezTo>
                  <a:cubicBezTo>
                    <a:pt x="146" y="343"/>
                    <a:pt x="145" y="341"/>
                    <a:pt x="145" y="340"/>
                  </a:cubicBezTo>
                  <a:cubicBezTo>
                    <a:pt x="145" y="339"/>
                    <a:pt x="146" y="338"/>
                    <a:pt x="146" y="337"/>
                  </a:cubicBezTo>
                  <a:cubicBezTo>
                    <a:pt x="147" y="337"/>
                    <a:pt x="149" y="336"/>
                    <a:pt x="150" y="336"/>
                  </a:cubicBezTo>
                  <a:cubicBezTo>
                    <a:pt x="150" y="334"/>
                    <a:pt x="151" y="332"/>
                    <a:pt x="150" y="330"/>
                  </a:cubicBezTo>
                  <a:cubicBezTo>
                    <a:pt x="149" y="328"/>
                    <a:pt x="148" y="328"/>
                    <a:pt x="147" y="326"/>
                  </a:cubicBezTo>
                  <a:cubicBezTo>
                    <a:pt x="149" y="326"/>
                    <a:pt x="152" y="325"/>
                    <a:pt x="152" y="324"/>
                  </a:cubicBezTo>
                  <a:cubicBezTo>
                    <a:pt x="153" y="324"/>
                    <a:pt x="152" y="323"/>
                    <a:pt x="152" y="323"/>
                  </a:cubicBezTo>
                  <a:cubicBezTo>
                    <a:pt x="153" y="321"/>
                    <a:pt x="153" y="319"/>
                    <a:pt x="154" y="318"/>
                  </a:cubicBezTo>
                  <a:cubicBezTo>
                    <a:pt x="154" y="317"/>
                    <a:pt x="155" y="316"/>
                    <a:pt x="155" y="316"/>
                  </a:cubicBezTo>
                  <a:cubicBezTo>
                    <a:pt x="155" y="314"/>
                    <a:pt x="154" y="311"/>
                    <a:pt x="155" y="310"/>
                  </a:cubicBezTo>
                  <a:cubicBezTo>
                    <a:pt x="155" y="309"/>
                    <a:pt x="155" y="309"/>
                    <a:pt x="155" y="309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5" y="305"/>
                    <a:pt x="154" y="304"/>
                    <a:pt x="153" y="303"/>
                  </a:cubicBezTo>
                  <a:cubicBezTo>
                    <a:pt x="153" y="302"/>
                    <a:pt x="153" y="300"/>
                    <a:pt x="154" y="299"/>
                  </a:cubicBezTo>
                  <a:cubicBezTo>
                    <a:pt x="154" y="298"/>
                    <a:pt x="155" y="298"/>
                    <a:pt x="155" y="298"/>
                  </a:cubicBezTo>
                  <a:cubicBezTo>
                    <a:pt x="155" y="298"/>
                    <a:pt x="155" y="297"/>
                    <a:pt x="155" y="297"/>
                  </a:cubicBezTo>
                  <a:cubicBezTo>
                    <a:pt x="156" y="297"/>
                    <a:pt x="156" y="297"/>
                    <a:pt x="156" y="296"/>
                  </a:cubicBezTo>
                  <a:cubicBezTo>
                    <a:pt x="157" y="296"/>
                    <a:pt x="157" y="295"/>
                    <a:pt x="157" y="295"/>
                  </a:cubicBezTo>
                  <a:cubicBezTo>
                    <a:pt x="157" y="295"/>
                    <a:pt x="158" y="295"/>
                    <a:pt x="158" y="295"/>
                  </a:cubicBezTo>
                  <a:cubicBezTo>
                    <a:pt x="159" y="294"/>
                    <a:pt x="159" y="294"/>
                    <a:pt x="159" y="293"/>
                  </a:cubicBezTo>
                  <a:cubicBezTo>
                    <a:pt x="160" y="293"/>
                    <a:pt x="161" y="292"/>
                    <a:pt x="161" y="292"/>
                  </a:cubicBezTo>
                  <a:cubicBezTo>
                    <a:pt x="161" y="291"/>
                    <a:pt x="162" y="290"/>
                    <a:pt x="162" y="289"/>
                  </a:cubicBezTo>
                  <a:cubicBezTo>
                    <a:pt x="162" y="288"/>
                    <a:pt x="162" y="286"/>
                    <a:pt x="162" y="285"/>
                  </a:cubicBezTo>
                  <a:cubicBezTo>
                    <a:pt x="162" y="282"/>
                    <a:pt x="163" y="281"/>
                    <a:pt x="162" y="279"/>
                  </a:cubicBezTo>
                  <a:cubicBezTo>
                    <a:pt x="162" y="276"/>
                    <a:pt x="162" y="275"/>
                    <a:pt x="161" y="272"/>
                  </a:cubicBezTo>
                  <a:cubicBezTo>
                    <a:pt x="161" y="271"/>
                    <a:pt x="159" y="269"/>
                    <a:pt x="159" y="267"/>
                  </a:cubicBezTo>
                  <a:cubicBezTo>
                    <a:pt x="159" y="266"/>
                    <a:pt x="160" y="265"/>
                    <a:pt x="160" y="264"/>
                  </a:cubicBezTo>
                  <a:cubicBezTo>
                    <a:pt x="161" y="262"/>
                    <a:pt x="162" y="259"/>
                    <a:pt x="162" y="257"/>
                  </a:cubicBezTo>
                  <a:cubicBezTo>
                    <a:pt x="162" y="256"/>
                    <a:pt x="163" y="254"/>
                    <a:pt x="163" y="253"/>
                  </a:cubicBezTo>
                  <a:cubicBezTo>
                    <a:pt x="163" y="251"/>
                    <a:pt x="161" y="248"/>
                    <a:pt x="161" y="247"/>
                  </a:cubicBezTo>
                  <a:cubicBezTo>
                    <a:pt x="160" y="247"/>
                    <a:pt x="160" y="247"/>
                    <a:pt x="160" y="247"/>
                  </a:cubicBezTo>
                  <a:cubicBezTo>
                    <a:pt x="159" y="246"/>
                    <a:pt x="156" y="244"/>
                    <a:pt x="155" y="244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3" y="243"/>
                    <a:pt x="153" y="243"/>
                    <a:pt x="152" y="242"/>
                  </a:cubicBezTo>
                  <a:cubicBezTo>
                    <a:pt x="151" y="242"/>
                    <a:pt x="150" y="242"/>
                    <a:pt x="150" y="242"/>
                  </a:cubicBezTo>
                  <a:cubicBezTo>
                    <a:pt x="149" y="242"/>
                    <a:pt x="149" y="242"/>
                    <a:pt x="149" y="242"/>
                  </a:cubicBezTo>
                  <a:cubicBezTo>
                    <a:pt x="148" y="242"/>
                    <a:pt x="148" y="242"/>
                    <a:pt x="147" y="242"/>
                  </a:cubicBezTo>
                  <a:cubicBezTo>
                    <a:pt x="145" y="242"/>
                    <a:pt x="145" y="242"/>
                    <a:pt x="143" y="243"/>
                  </a:cubicBezTo>
                  <a:cubicBezTo>
                    <a:pt x="142" y="243"/>
                    <a:pt x="140" y="242"/>
                    <a:pt x="139" y="242"/>
                  </a:cubicBezTo>
                  <a:cubicBezTo>
                    <a:pt x="139" y="242"/>
                    <a:pt x="139" y="242"/>
                    <a:pt x="138" y="242"/>
                  </a:cubicBezTo>
                  <a:cubicBezTo>
                    <a:pt x="137" y="241"/>
                    <a:pt x="136" y="240"/>
                    <a:pt x="135" y="240"/>
                  </a:cubicBezTo>
                  <a:cubicBezTo>
                    <a:pt x="135" y="240"/>
                    <a:pt x="134" y="240"/>
                    <a:pt x="134" y="240"/>
                  </a:cubicBezTo>
                  <a:cubicBezTo>
                    <a:pt x="133" y="240"/>
                    <a:pt x="132" y="240"/>
                    <a:pt x="131" y="240"/>
                  </a:cubicBezTo>
                  <a:cubicBezTo>
                    <a:pt x="129" y="240"/>
                    <a:pt x="128" y="238"/>
                    <a:pt x="127" y="235"/>
                  </a:cubicBezTo>
                  <a:cubicBezTo>
                    <a:pt x="127" y="234"/>
                    <a:pt x="126" y="233"/>
                    <a:pt x="126" y="232"/>
                  </a:cubicBezTo>
                  <a:cubicBezTo>
                    <a:pt x="125" y="231"/>
                    <a:pt x="123" y="231"/>
                    <a:pt x="122" y="230"/>
                  </a:cubicBezTo>
                  <a:cubicBezTo>
                    <a:pt x="121" y="229"/>
                    <a:pt x="120" y="228"/>
                    <a:pt x="118" y="228"/>
                  </a:cubicBezTo>
                  <a:cubicBezTo>
                    <a:pt x="116" y="228"/>
                    <a:pt x="115" y="229"/>
                    <a:pt x="113" y="229"/>
                  </a:cubicBezTo>
                  <a:cubicBezTo>
                    <a:pt x="111" y="229"/>
                    <a:pt x="109" y="228"/>
                    <a:pt x="108" y="227"/>
                  </a:cubicBezTo>
                  <a:cubicBezTo>
                    <a:pt x="106" y="227"/>
                    <a:pt x="104" y="226"/>
                    <a:pt x="103" y="225"/>
                  </a:cubicBezTo>
                  <a:cubicBezTo>
                    <a:pt x="102" y="223"/>
                    <a:pt x="102" y="220"/>
                    <a:pt x="99" y="221"/>
                  </a:cubicBezTo>
                  <a:cubicBezTo>
                    <a:pt x="98" y="221"/>
                    <a:pt x="95" y="224"/>
                    <a:pt x="93" y="225"/>
                  </a:cubicBezTo>
                  <a:cubicBezTo>
                    <a:pt x="92" y="225"/>
                    <a:pt x="91" y="225"/>
                    <a:pt x="89" y="226"/>
                  </a:cubicBezTo>
                  <a:cubicBezTo>
                    <a:pt x="89" y="225"/>
                    <a:pt x="89" y="226"/>
                    <a:pt x="88" y="225"/>
                  </a:cubicBezTo>
                  <a:cubicBezTo>
                    <a:pt x="88" y="225"/>
                    <a:pt x="87" y="225"/>
                    <a:pt x="87" y="224"/>
                  </a:cubicBezTo>
                  <a:cubicBezTo>
                    <a:pt x="87" y="224"/>
                    <a:pt x="86" y="224"/>
                    <a:pt x="86" y="224"/>
                  </a:cubicBezTo>
                  <a:cubicBezTo>
                    <a:pt x="85" y="224"/>
                    <a:pt x="84" y="224"/>
                    <a:pt x="83" y="223"/>
                  </a:cubicBezTo>
                  <a:cubicBezTo>
                    <a:pt x="80" y="223"/>
                    <a:pt x="80" y="225"/>
                    <a:pt x="78" y="227"/>
                  </a:cubicBezTo>
                  <a:cubicBezTo>
                    <a:pt x="78" y="228"/>
                    <a:pt x="77" y="228"/>
                    <a:pt x="76" y="228"/>
                  </a:cubicBezTo>
                  <a:cubicBezTo>
                    <a:pt x="76" y="229"/>
                    <a:pt x="75" y="229"/>
                    <a:pt x="75" y="230"/>
                  </a:cubicBezTo>
                  <a:cubicBezTo>
                    <a:pt x="74" y="231"/>
                    <a:pt x="75" y="233"/>
                    <a:pt x="74" y="235"/>
                  </a:cubicBezTo>
                  <a:cubicBezTo>
                    <a:pt x="75" y="237"/>
                    <a:pt x="74" y="239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2"/>
                    <a:pt x="74" y="242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3" y="242"/>
                    <a:pt x="74" y="241"/>
                    <a:pt x="73" y="241"/>
                  </a:cubicBezTo>
                  <a:cubicBezTo>
                    <a:pt x="73" y="240"/>
                    <a:pt x="73" y="240"/>
                    <a:pt x="72" y="239"/>
                  </a:cubicBezTo>
                  <a:cubicBezTo>
                    <a:pt x="71" y="239"/>
                    <a:pt x="69" y="240"/>
                    <a:pt x="68" y="239"/>
                  </a:cubicBezTo>
                  <a:cubicBezTo>
                    <a:pt x="67" y="238"/>
                    <a:pt x="65" y="235"/>
                    <a:pt x="66" y="232"/>
                  </a:cubicBezTo>
                  <a:cubicBezTo>
                    <a:pt x="66" y="229"/>
                    <a:pt x="68" y="227"/>
                    <a:pt x="68" y="225"/>
                  </a:cubicBezTo>
                  <a:cubicBezTo>
                    <a:pt x="68" y="224"/>
                    <a:pt x="67" y="221"/>
                    <a:pt x="66" y="221"/>
                  </a:cubicBezTo>
                  <a:cubicBezTo>
                    <a:pt x="65" y="220"/>
                    <a:pt x="62" y="221"/>
                    <a:pt x="62" y="218"/>
                  </a:cubicBezTo>
                  <a:cubicBezTo>
                    <a:pt x="62" y="217"/>
                    <a:pt x="63" y="215"/>
                    <a:pt x="64" y="214"/>
                  </a:cubicBezTo>
                  <a:cubicBezTo>
                    <a:pt x="64" y="213"/>
                    <a:pt x="64" y="212"/>
                    <a:pt x="65" y="211"/>
                  </a:cubicBezTo>
                  <a:cubicBezTo>
                    <a:pt x="65" y="210"/>
                    <a:pt x="67" y="208"/>
                    <a:pt x="66" y="207"/>
                  </a:cubicBezTo>
                  <a:cubicBezTo>
                    <a:pt x="64" y="206"/>
                    <a:pt x="62" y="206"/>
                    <a:pt x="61" y="207"/>
                  </a:cubicBezTo>
                  <a:cubicBezTo>
                    <a:pt x="60" y="208"/>
                    <a:pt x="60" y="209"/>
                    <a:pt x="60" y="209"/>
                  </a:cubicBezTo>
                  <a:cubicBezTo>
                    <a:pt x="59" y="210"/>
                    <a:pt x="59" y="210"/>
                    <a:pt x="58" y="211"/>
                  </a:cubicBezTo>
                  <a:cubicBezTo>
                    <a:pt x="57" y="211"/>
                    <a:pt x="56" y="210"/>
                    <a:pt x="55" y="210"/>
                  </a:cubicBezTo>
                  <a:cubicBezTo>
                    <a:pt x="54" y="210"/>
                    <a:pt x="54" y="211"/>
                    <a:pt x="53" y="211"/>
                  </a:cubicBezTo>
                  <a:cubicBezTo>
                    <a:pt x="51" y="210"/>
                    <a:pt x="51" y="207"/>
                    <a:pt x="51" y="205"/>
                  </a:cubicBezTo>
                  <a:cubicBezTo>
                    <a:pt x="50" y="204"/>
                    <a:pt x="50" y="203"/>
                    <a:pt x="50" y="201"/>
                  </a:cubicBezTo>
                  <a:cubicBezTo>
                    <a:pt x="50" y="201"/>
                    <a:pt x="50" y="200"/>
                    <a:pt x="50" y="199"/>
                  </a:cubicBezTo>
                  <a:cubicBezTo>
                    <a:pt x="51" y="195"/>
                    <a:pt x="52" y="194"/>
                    <a:pt x="53" y="192"/>
                  </a:cubicBezTo>
                  <a:cubicBezTo>
                    <a:pt x="53" y="191"/>
                    <a:pt x="53" y="190"/>
                    <a:pt x="54" y="188"/>
                  </a:cubicBezTo>
                  <a:cubicBezTo>
                    <a:pt x="54" y="187"/>
                    <a:pt x="57" y="186"/>
                    <a:pt x="58" y="186"/>
                  </a:cubicBezTo>
                  <a:cubicBezTo>
                    <a:pt x="60" y="185"/>
                    <a:pt x="62" y="185"/>
                    <a:pt x="63" y="185"/>
                  </a:cubicBezTo>
                  <a:cubicBezTo>
                    <a:pt x="64" y="185"/>
                    <a:pt x="64" y="186"/>
                    <a:pt x="64" y="187"/>
                  </a:cubicBezTo>
                  <a:cubicBezTo>
                    <a:pt x="65" y="187"/>
                    <a:pt x="66" y="188"/>
                    <a:pt x="67" y="188"/>
                  </a:cubicBezTo>
                  <a:cubicBezTo>
                    <a:pt x="69" y="188"/>
                    <a:pt x="70" y="186"/>
                    <a:pt x="71" y="186"/>
                  </a:cubicBezTo>
                  <a:cubicBezTo>
                    <a:pt x="73" y="186"/>
                    <a:pt x="75" y="188"/>
                    <a:pt x="75" y="188"/>
                  </a:cubicBezTo>
                  <a:cubicBezTo>
                    <a:pt x="76" y="189"/>
                    <a:pt x="76" y="190"/>
                    <a:pt x="77" y="191"/>
                  </a:cubicBezTo>
                  <a:cubicBezTo>
                    <a:pt x="77" y="193"/>
                    <a:pt x="77" y="194"/>
                    <a:pt x="77" y="195"/>
                  </a:cubicBezTo>
                  <a:cubicBezTo>
                    <a:pt x="77" y="196"/>
                    <a:pt x="78" y="197"/>
                    <a:pt x="78" y="198"/>
                  </a:cubicBezTo>
                  <a:cubicBezTo>
                    <a:pt x="78" y="199"/>
                    <a:pt x="78" y="199"/>
                    <a:pt x="78" y="200"/>
                  </a:cubicBezTo>
                  <a:cubicBezTo>
                    <a:pt x="78" y="200"/>
                    <a:pt x="78" y="201"/>
                    <a:pt x="79" y="201"/>
                  </a:cubicBezTo>
                  <a:cubicBezTo>
                    <a:pt x="80" y="201"/>
                    <a:pt x="80" y="200"/>
                    <a:pt x="80" y="200"/>
                  </a:cubicBezTo>
                  <a:cubicBezTo>
                    <a:pt x="81" y="200"/>
                    <a:pt x="80" y="199"/>
                    <a:pt x="80" y="199"/>
                  </a:cubicBezTo>
                  <a:cubicBezTo>
                    <a:pt x="80" y="199"/>
                    <a:pt x="81" y="196"/>
                    <a:pt x="81" y="194"/>
                  </a:cubicBezTo>
                  <a:cubicBezTo>
                    <a:pt x="81" y="194"/>
                    <a:pt x="81" y="193"/>
                    <a:pt x="81" y="193"/>
                  </a:cubicBezTo>
                  <a:cubicBezTo>
                    <a:pt x="81" y="192"/>
                    <a:pt x="81" y="191"/>
                    <a:pt x="81" y="190"/>
                  </a:cubicBezTo>
                  <a:cubicBezTo>
                    <a:pt x="82" y="187"/>
                    <a:pt x="83" y="185"/>
                    <a:pt x="85" y="184"/>
                  </a:cubicBezTo>
                  <a:cubicBezTo>
                    <a:pt x="85" y="184"/>
                    <a:pt x="85" y="185"/>
                    <a:pt x="86" y="184"/>
                  </a:cubicBezTo>
                  <a:cubicBezTo>
                    <a:pt x="87" y="184"/>
                    <a:pt x="88" y="183"/>
                    <a:pt x="89" y="183"/>
                  </a:cubicBezTo>
                  <a:cubicBezTo>
                    <a:pt x="89" y="182"/>
                    <a:pt x="89" y="183"/>
                    <a:pt x="89" y="182"/>
                  </a:cubicBezTo>
                  <a:cubicBezTo>
                    <a:pt x="91" y="182"/>
                    <a:pt x="93" y="180"/>
                    <a:pt x="94" y="178"/>
                  </a:cubicBezTo>
                  <a:cubicBezTo>
                    <a:pt x="95" y="177"/>
                    <a:pt x="94" y="175"/>
                    <a:pt x="95" y="174"/>
                  </a:cubicBezTo>
                  <a:cubicBezTo>
                    <a:pt x="95" y="173"/>
                    <a:pt x="97" y="174"/>
                    <a:pt x="97" y="172"/>
                  </a:cubicBezTo>
                  <a:cubicBezTo>
                    <a:pt x="97" y="172"/>
                    <a:pt x="97" y="171"/>
                    <a:pt x="98" y="170"/>
                  </a:cubicBezTo>
                  <a:cubicBezTo>
                    <a:pt x="102" y="167"/>
                    <a:pt x="107" y="162"/>
                    <a:pt x="112" y="161"/>
                  </a:cubicBezTo>
                  <a:cubicBezTo>
                    <a:pt x="112" y="161"/>
                    <a:pt x="113" y="161"/>
                    <a:pt x="114" y="161"/>
                  </a:cubicBezTo>
                  <a:cubicBezTo>
                    <a:pt x="115" y="161"/>
                    <a:pt x="115" y="161"/>
                    <a:pt x="116" y="161"/>
                  </a:cubicBezTo>
                  <a:cubicBezTo>
                    <a:pt x="117" y="161"/>
                    <a:pt x="117" y="162"/>
                    <a:pt x="118" y="162"/>
                  </a:cubicBezTo>
                  <a:cubicBezTo>
                    <a:pt x="119" y="162"/>
                    <a:pt x="121" y="162"/>
                    <a:pt x="122" y="162"/>
                  </a:cubicBezTo>
                  <a:cubicBezTo>
                    <a:pt x="122" y="162"/>
                    <a:pt x="123" y="162"/>
                    <a:pt x="123" y="161"/>
                  </a:cubicBezTo>
                  <a:cubicBezTo>
                    <a:pt x="123" y="161"/>
                    <a:pt x="123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7" y="160"/>
                    <a:pt x="130" y="160"/>
                    <a:pt x="131" y="157"/>
                  </a:cubicBezTo>
                  <a:cubicBezTo>
                    <a:pt x="131" y="156"/>
                    <a:pt x="130" y="156"/>
                    <a:pt x="130" y="156"/>
                  </a:cubicBezTo>
                  <a:cubicBezTo>
                    <a:pt x="128" y="154"/>
                    <a:pt x="126" y="157"/>
                    <a:pt x="125" y="156"/>
                  </a:cubicBezTo>
                  <a:cubicBezTo>
                    <a:pt x="122" y="154"/>
                    <a:pt x="126" y="150"/>
                    <a:pt x="124" y="147"/>
                  </a:cubicBezTo>
                  <a:cubicBezTo>
                    <a:pt x="123" y="146"/>
                    <a:pt x="121" y="148"/>
                    <a:pt x="120" y="148"/>
                  </a:cubicBezTo>
                  <a:cubicBezTo>
                    <a:pt x="118" y="149"/>
                    <a:pt x="116" y="150"/>
                    <a:pt x="116" y="148"/>
                  </a:cubicBezTo>
                  <a:cubicBezTo>
                    <a:pt x="117" y="146"/>
                    <a:pt x="118" y="146"/>
                    <a:pt x="119" y="146"/>
                  </a:cubicBezTo>
                  <a:cubicBezTo>
                    <a:pt x="120" y="145"/>
                    <a:pt x="122" y="144"/>
                    <a:pt x="123" y="144"/>
                  </a:cubicBezTo>
                  <a:cubicBezTo>
                    <a:pt x="126" y="144"/>
                    <a:pt x="129" y="146"/>
                    <a:pt x="132" y="146"/>
                  </a:cubicBezTo>
                  <a:cubicBezTo>
                    <a:pt x="132" y="146"/>
                    <a:pt x="133" y="146"/>
                    <a:pt x="133" y="146"/>
                  </a:cubicBezTo>
                  <a:cubicBezTo>
                    <a:pt x="134" y="145"/>
                    <a:pt x="134" y="146"/>
                    <a:pt x="135" y="146"/>
                  </a:cubicBezTo>
                  <a:cubicBezTo>
                    <a:pt x="136" y="145"/>
                    <a:pt x="137" y="144"/>
                    <a:pt x="139" y="143"/>
                  </a:cubicBezTo>
                  <a:cubicBezTo>
                    <a:pt x="140" y="143"/>
                    <a:pt x="142" y="143"/>
                    <a:pt x="142" y="141"/>
                  </a:cubicBezTo>
                  <a:cubicBezTo>
                    <a:pt x="143" y="139"/>
                    <a:pt x="141" y="138"/>
                    <a:pt x="141" y="137"/>
                  </a:cubicBezTo>
                  <a:cubicBezTo>
                    <a:pt x="139" y="135"/>
                    <a:pt x="138" y="133"/>
                    <a:pt x="137" y="132"/>
                  </a:cubicBezTo>
                  <a:cubicBezTo>
                    <a:pt x="137" y="131"/>
                    <a:pt x="136" y="130"/>
                    <a:pt x="136" y="129"/>
                  </a:cubicBezTo>
                  <a:cubicBezTo>
                    <a:pt x="136" y="127"/>
                    <a:pt x="137" y="126"/>
                    <a:pt x="137" y="125"/>
                  </a:cubicBezTo>
                  <a:cubicBezTo>
                    <a:pt x="137" y="125"/>
                    <a:pt x="137" y="124"/>
                    <a:pt x="137" y="123"/>
                  </a:cubicBezTo>
                  <a:cubicBezTo>
                    <a:pt x="137" y="122"/>
                    <a:pt x="137" y="122"/>
                    <a:pt x="137" y="121"/>
                  </a:cubicBezTo>
                  <a:cubicBezTo>
                    <a:pt x="137" y="119"/>
                    <a:pt x="137" y="118"/>
                    <a:pt x="136" y="117"/>
                  </a:cubicBezTo>
                  <a:cubicBezTo>
                    <a:pt x="134" y="117"/>
                    <a:pt x="132" y="120"/>
                    <a:pt x="130" y="120"/>
                  </a:cubicBezTo>
                  <a:cubicBezTo>
                    <a:pt x="130" y="120"/>
                    <a:pt x="130" y="119"/>
                    <a:pt x="130" y="119"/>
                  </a:cubicBezTo>
                  <a:cubicBezTo>
                    <a:pt x="128" y="118"/>
                    <a:pt x="128" y="117"/>
                    <a:pt x="128" y="115"/>
                  </a:cubicBezTo>
                  <a:cubicBezTo>
                    <a:pt x="129" y="114"/>
                    <a:pt x="129" y="112"/>
                    <a:pt x="129" y="111"/>
                  </a:cubicBezTo>
                  <a:cubicBezTo>
                    <a:pt x="129" y="110"/>
                    <a:pt x="128" y="109"/>
                    <a:pt x="127" y="108"/>
                  </a:cubicBezTo>
                  <a:cubicBezTo>
                    <a:pt x="127" y="107"/>
                    <a:pt x="127" y="106"/>
                    <a:pt x="126" y="105"/>
                  </a:cubicBezTo>
                  <a:cubicBezTo>
                    <a:pt x="125" y="105"/>
                    <a:pt x="124" y="105"/>
                    <a:pt x="123" y="105"/>
                  </a:cubicBezTo>
                  <a:cubicBezTo>
                    <a:pt x="122" y="105"/>
                    <a:pt x="121" y="105"/>
                    <a:pt x="120" y="105"/>
                  </a:cubicBezTo>
                  <a:cubicBezTo>
                    <a:pt x="119" y="106"/>
                    <a:pt x="119" y="107"/>
                    <a:pt x="118" y="108"/>
                  </a:cubicBezTo>
                  <a:cubicBezTo>
                    <a:pt x="118" y="109"/>
                    <a:pt x="117" y="111"/>
                    <a:pt x="117" y="111"/>
                  </a:cubicBezTo>
                  <a:cubicBezTo>
                    <a:pt x="116" y="113"/>
                    <a:pt x="114" y="113"/>
                    <a:pt x="114" y="115"/>
                  </a:cubicBezTo>
                  <a:cubicBezTo>
                    <a:pt x="114" y="117"/>
                    <a:pt x="114" y="121"/>
                    <a:pt x="112" y="124"/>
                  </a:cubicBezTo>
                  <a:cubicBezTo>
                    <a:pt x="111" y="125"/>
                    <a:pt x="109" y="125"/>
                    <a:pt x="108" y="127"/>
                  </a:cubicBezTo>
                  <a:cubicBezTo>
                    <a:pt x="106" y="130"/>
                    <a:pt x="106" y="136"/>
                    <a:pt x="102" y="135"/>
                  </a:cubicBezTo>
                  <a:cubicBezTo>
                    <a:pt x="101" y="133"/>
                    <a:pt x="101" y="130"/>
                    <a:pt x="102" y="126"/>
                  </a:cubicBezTo>
                  <a:cubicBezTo>
                    <a:pt x="101" y="124"/>
                    <a:pt x="100" y="124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98" y="122"/>
                    <a:pt x="97" y="122"/>
                    <a:pt x="97" y="122"/>
                  </a:cubicBezTo>
                  <a:cubicBezTo>
                    <a:pt x="97" y="122"/>
                    <a:pt x="97" y="121"/>
                    <a:pt x="97" y="121"/>
                  </a:cubicBezTo>
                  <a:cubicBezTo>
                    <a:pt x="96" y="119"/>
                    <a:pt x="96" y="119"/>
                    <a:pt x="95" y="118"/>
                  </a:cubicBezTo>
                  <a:cubicBezTo>
                    <a:pt x="95" y="116"/>
                    <a:pt x="95" y="116"/>
                    <a:pt x="94" y="116"/>
                  </a:cubicBezTo>
                  <a:cubicBezTo>
                    <a:pt x="94" y="116"/>
                    <a:pt x="94" y="115"/>
                    <a:pt x="94" y="115"/>
                  </a:cubicBezTo>
                  <a:cubicBezTo>
                    <a:pt x="94" y="115"/>
                    <a:pt x="93" y="115"/>
                    <a:pt x="93" y="114"/>
                  </a:cubicBezTo>
                  <a:cubicBezTo>
                    <a:pt x="92" y="114"/>
                    <a:pt x="91" y="114"/>
                    <a:pt x="91" y="113"/>
                  </a:cubicBezTo>
                  <a:cubicBezTo>
                    <a:pt x="90" y="112"/>
                    <a:pt x="91" y="111"/>
                    <a:pt x="91" y="110"/>
                  </a:cubicBezTo>
                  <a:cubicBezTo>
                    <a:pt x="89" y="108"/>
                    <a:pt x="88" y="106"/>
                    <a:pt x="91" y="103"/>
                  </a:cubicBezTo>
                  <a:cubicBezTo>
                    <a:pt x="92" y="102"/>
                    <a:pt x="94" y="101"/>
                    <a:pt x="96" y="100"/>
                  </a:cubicBezTo>
                  <a:cubicBezTo>
                    <a:pt x="97" y="99"/>
                    <a:pt x="97" y="98"/>
                    <a:pt x="98" y="98"/>
                  </a:cubicBezTo>
                  <a:cubicBezTo>
                    <a:pt x="99" y="97"/>
                    <a:pt x="101" y="96"/>
                    <a:pt x="101" y="96"/>
                  </a:cubicBezTo>
                  <a:cubicBezTo>
                    <a:pt x="104" y="95"/>
                    <a:pt x="106" y="96"/>
                    <a:pt x="108" y="95"/>
                  </a:cubicBezTo>
                  <a:cubicBezTo>
                    <a:pt x="109" y="96"/>
                    <a:pt x="108" y="98"/>
                    <a:pt x="109" y="99"/>
                  </a:cubicBezTo>
                  <a:cubicBezTo>
                    <a:pt x="110" y="100"/>
                    <a:pt x="112" y="99"/>
                    <a:pt x="113" y="97"/>
                  </a:cubicBezTo>
                  <a:cubicBezTo>
                    <a:pt x="114" y="95"/>
                    <a:pt x="112" y="95"/>
                    <a:pt x="113" y="93"/>
                  </a:cubicBezTo>
                  <a:cubicBezTo>
                    <a:pt x="115" y="91"/>
                    <a:pt x="120" y="91"/>
                    <a:pt x="121" y="88"/>
                  </a:cubicBezTo>
                  <a:cubicBezTo>
                    <a:pt x="121" y="87"/>
                    <a:pt x="121" y="86"/>
                    <a:pt x="121" y="85"/>
                  </a:cubicBezTo>
                  <a:cubicBezTo>
                    <a:pt x="121" y="84"/>
                    <a:pt x="121" y="82"/>
                    <a:pt x="122" y="80"/>
                  </a:cubicBezTo>
                  <a:cubicBezTo>
                    <a:pt x="123" y="79"/>
                    <a:pt x="126" y="78"/>
                    <a:pt x="127" y="78"/>
                  </a:cubicBezTo>
                  <a:cubicBezTo>
                    <a:pt x="130" y="77"/>
                    <a:pt x="131" y="80"/>
                    <a:pt x="132" y="81"/>
                  </a:cubicBezTo>
                  <a:cubicBezTo>
                    <a:pt x="132" y="82"/>
                    <a:pt x="132" y="82"/>
                    <a:pt x="132" y="83"/>
                  </a:cubicBezTo>
                  <a:cubicBezTo>
                    <a:pt x="134" y="85"/>
                    <a:pt x="135" y="86"/>
                    <a:pt x="134" y="89"/>
                  </a:cubicBezTo>
                  <a:cubicBezTo>
                    <a:pt x="133" y="90"/>
                    <a:pt x="132" y="92"/>
                    <a:pt x="130" y="93"/>
                  </a:cubicBezTo>
                  <a:cubicBezTo>
                    <a:pt x="130" y="95"/>
                    <a:pt x="129" y="96"/>
                    <a:pt x="128" y="96"/>
                  </a:cubicBezTo>
                  <a:cubicBezTo>
                    <a:pt x="125" y="97"/>
                    <a:pt x="121" y="96"/>
                    <a:pt x="121" y="101"/>
                  </a:cubicBezTo>
                  <a:cubicBezTo>
                    <a:pt x="122" y="102"/>
                    <a:pt x="124" y="101"/>
                    <a:pt x="125" y="102"/>
                  </a:cubicBezTo>
                  <a:cubicBezTo>
                    <a:pt x="127" y="102"/>
                    <a:pt x="129" y="104"/>
                    <a:pt x="130" y="105"/>
                  </a:cubicBezTo>
                  <a:cubicBezTo>
                    <a:pt x="130" y="106"/>
                    <a:pt x="130" y="106"/>
                    <a:pt x="131" y="107"/>
                  </a:cubicBezTo>
                  <a:cubicBezTo>
                    <a:pt x="132" y="107"/>
                    <a:pt x="133" y="108"/>
                    <a:pt x="134" y="108"/>
                  </a:cubicBezTo>
                  <a:cubicBezTo>
                    <a:pt x="135" y="109"/>
                    <a:pt x="136" y="110"/>
                    <a:pt x="137" y="109"/>
                  </a:cubicBezTo>
                  <a:cubicBezTo>
                    <a:pt x="138" y="106"/>
                    <a:pt x="133" y="106"/>
                    <a:pt x="135" y="103"/>
                  </a:cubicBezTo>
                  <a:cubicBezTo>
                    <a:pt x="137" y="102"/>
                    <a:pt x="139" y="107"/>
                    <a:pt x="141" y="104"/>
                  </a:cubicBezTo>
                  <a:cubicBezTo>
                    <a:pt x="142" y="101"/>
                    <a:pt x="138" y="100"/>
                    <a:pt x="140" y="97"/>
                  </a:cubicBezTo>
                  <a:cubicBezTo>
                    <a:pt x="140" y="97"/>
                    <a:pt x="140" y="96"/>
                    <a:pt x="141" y="96"/>
                  </a:cubicBezTo>
                  <a:cubicBezTo>
                    <a:pt x="142" y="97"/>
                    <a:pt x="142" y="98"/>
                    <a:pt x="142" y="98"/>
                  </a:cubicBezTo>
                  <a:cubicBezTo>
                    <a:pt x="142" y="98"/>
                    <a:pt x="143" y="98"/>
                    <a:pt x="143" y="99"/>
                  </a:cubicBezTo>
                  <a:cubicBezTo>
                    <a:pt x="143" y="99"/>
                    <a:pt x="143" y="101"/>
                    <a:pt x="144" y="101"/>
                  </a:cubicBezTo>
                  <a:cubicBezTo>
                    <a:pt x="145" y="101"/>
                    <a:pt x="146" y="100"/>
                    <a:pt x="147" y="99"/>
                  </a:cubicBezTo>
                  <a:cubicBezTo>
                    <a:pt x="148" y="98"/>
                    <a:pt x="149" y="97"/>
                    <a:pt x="149" y="96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95"/>
                    <a:pt x="149" y="94"/>
                    <a:pt x="149" y="94"/>
                  </a:cubicBezTo>
                  <a:cubicBezTo>
                    <a:pt x="149" y="92"/>
                    <a:pt x="146" y="90"/>
                    <a:pt x="146" y="88"/>
                  </a:cubicBezTo>
                  <a:cubicBezTo>
                    <a:pt x="145" y="88"/>
                    <a:pt x="144" y="87"/>
                    <a:pt x="144" y="86"/>
                  </a:cubicBezTo>
                  <a:cubicBezTo>
                    <a:pt x="144" y="84"/>
                    <a:pt x="145" y="83"/>
                    <a:pt x="145" y="82"/>
                  </a:cubicBezTo>
                  <a:cubicBezTo>
                    <a:pt x="144" y="79"/>
                    <a:pt x="141" y="79"/>
                    <a:pt x="141" y="76"/>
                  </a:cubicBezTo>
                  <a:cubicBezTo>
                    <a:pt x="141" y="74"/>
                    <a:pt x="142" y="73"/>
                    <a:pt x="141" y="72"/>
                  </a:cubicBezTo>
                  <a:cubicBezTo>
                    <a:pt x="140" y="71"/>
                    <a:pt x="138" y="71"/>
                    <a:pt x="137" y="70"/>
                  </a:cubicBezTo>
                  <a:cubicBezTo>
                    <a:pt x="137" y="69"/>
                    <a:pt x="137" y="68"/>
                    <a:pt x="137" y="66"/>
                  </a:cubicBezTo>
                  <a:cubicBezTo>
                    <a:pt x="136" y="66"/>
                    <a:pt x="135" y="66"/>
                    <a:pt x="133" y="66"/>
                  </a:cubicBezTo>
                  <a:cubicBezTo>
                    <a:pt x="133" y="66"/>
                    <a:pt x="132" y="66"/>
                    <a:pt x="131" y="66"/>
                  </a:cubicBezTo>
                  <a:cubicBezTo>
                    <a:pt x="130" y="66"/>
                    <a:pt x="130" y="65"/>
                    <a:pt x="129" y="65"/>
                  </a:cubicBezTo>
                  <a:cubicBezTo>
                    <a:pt x="127" y="65"/>
                    <a:pt x="124" y="64"/>
                    <a:pt x="123" y="64"/>
                  </a:cubicBezTo>
                  <a:cubicBezTo>
                    <a:pt x="122" y="64"/>
                    <a:pt x="121" y="65"/>
                    <a:pt x="120" y="65"/>
                  </a:cubicBezTo>
                  <a:cubicBezTo>
                    <a:pt x="119" y="66"/>
                    <a:pt x="117" y="68"/>
                    <a:pt x="116" y="70"/>
                  </a:cubicBezTo>
                  <a:cubicBezTo>
                    <a:pt x="116" y="71"/>
                    <a:pt x="116" y="72"/>
                    <a:pt x="116" y="73"/>
                  </a:cubicBezTo>
                  <a:cubicBezTo>
                    <a:pt x="117" y="74"/>
                    <a:pt x="117" y="76"/>
                    <a:pt x="117" y="78"/>
                  </a:cubicBezTo>
                  <a:cubicBezTo>
                    <a:pt x="117" y="79"/>
                    <a:pt x="119" y="79"/>
                    <a:pt x="118" y="81"/>
                  </a:cubicBezTo>
                  <a:cubicBezTo>
                    <a:pt x="117" y="82"/>
                    <a:pt x="117" y="83"/>
                    <a:pt x="116" y="83"/>
                  </a:cubicBezTo>
                  <a:cubicBezTo>
                    <a:pt x="115" y="85"/>
                    <a:pt x="114" y="87"/>
                    <a:pt x="112" y="87"/>
                  </a:cubicBezTo>
                  <a:cubicBezTo>
                    <a:pt x="111" y="87"/>
                    <a:pt x="111" y="86"/>
                    <a:pt x="111" y="85"/>
                  </a:cubicBezTo>
                  <a:cubicBezTo>
                    <a:pt x="110" y="85"/>
                    <a:pt x="109" y="85"/>
                    <a:pt x="109" y="84"/>
                  </a:cubicBezTo>
                  <a:cubicBezTo>
                    <a:pt x="109" y="83"/>
                    <a:pt x="109" y="82"/>
                    <a:pt x="108" y="80"/>
                  </a:cubicBezTo>
                  <a:cubicBezTo>
                    <a:pt x="109" y="79"/>
                    <a:pt x="108" y="78"/>
                    <a:pt x="108" y="76"/>
                  </a:cubicBezTo>
                  <a:cubicBezTo>
                    <a:pt x="109" y="75"/>
                    <a:pt x="110" y="75"/>
                    <a:pt x="111" y="74"/>
                  </a:cubicBezTo>
                  <a:cubicBezTo>
                    <a:pt x="111" y="71"/>
                    <a:pt x="108" y="71"/>
                    <a:pt x="109" y="68"/>
                  </a:cubicBezTo>
                  <a:cubicBezTo>
                    <a:pt x="110" y="67"/>
                    <a:pt x="111" y="67"/>
                    <a:pt x="112" y="66"/>
                  </a:cubicBezTo>
                  <a:cubicBezTo>
                    <a:pt x="113" y="66"/>
                    <a:pt x="114" y="66"/>
                    <a:pt x="116" y="65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16" y="65"/>
                    <a:pt x="117" y="65"/>
                    <a:pt x="117" y="65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19" y="62"/>
                    <a:pt x="120" y="58"/>
                    <a:pt x="121" y="57"/>
                  </a:cubicBezTo>
                  <a:cubicBezTo>
                    <a:pt x="123" y="57"/>
                    <a:pt x="125" y="57"/>
                    <a:pt x="127" y="57"/>
                  </a:cubicBezTo>
                  <a:cubicBezTo>
                    <a:pt x="129" y="57"/>
                    <a:pt x="133" y="56"/>
                    <a:pt x="134" y="56"/>
                  </a:cubicBezTo>
                  <a:cubicBezTo>
                    <a:pt x="135" y="55"/>
                    <a:pt x="137" y="53"/>
                    <a:pt x="137" y="52"/>
                  </a:cubicBezTo>
                  <a:cubicBezTo>
                    <a:pt x="138" y="51"/>
                    <a:pt x="140" y="50"/>
                    <a:pt x="140" y="49"/>
                  </a:cubicBezTo>
                  <a:cubicBezTo>
                    <a:pt x="141" y="49"/>
                    <a:pt x="141" y="49"/>
                    <a:pt x="141" y="48"/>
                  </a:cubicBezTo>
                  <a:cubicBezTo>
                    <a:pt x="142" y="47"/>
                    <a:pt x="144" y="45"/>
                    <a:pt x="145" y="44"/>
                  </a:cubicBezTo>
                  <a:cubicBezTo>
                    <a:pt x="146" y="44"/>
                    <a:pt x="147" y="43"/>
                    <a:pt x="147" y="43"/>
                  </a:cubicBezTo>
                  <a:cubicBezTo>
                    <a:pt x="149" y="42"/>
                    <a:pt x="150" y="40"/>
                    <a:pt x="151" y="38"/>
                  </a:cubicBezTo>
                  <a:cubicBezTo>
                    <a:pt x="151" y="38"/>
                    <a:pt x="152" y="38"/>
                    <a:pt x="152" y="38"/>
                  </a:cubicBezTo>
                  <a:cubicBezTo>
                    <a:pt x="155" y="36"/>
                    <a:pt x="157" y="35"/>
                    <a:pt x="159" y="34"/>
                  </a:cubicBezTo>
                  <a:cubicBezTo>
                    <a:pt x="160" y="33"/>
                    <a:pt x="161" y="33"/>
                    <a:pt x="162" y="32"/>
                  </a:cubicBezTo>
                  <a:cubicBezTo>
                    <a:pt x="163" y="32"/>
                    <a:pt x="164" y="31"/>
                    <a:pt x="165" y="31"/>
                  </a:cubicBezTo>
                  <a:cubicBezTo>
                    <a:pt x="166" y="30"/>
                    <a:pt x="167" y="30"/>
                    <a:pt x="167" y="30"/>
                  </a:cubicBezTo>
                  <a:cubicBezTo>
                    <a:pt x="168" y="30"/>
                    <a:pt x="168" y="29"/>
                    <a:pt x="168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69" y="29"/>
                    <a:pt x="170" y="29"/>
                    <a:pt x="170" y="28"/>
                  </a:cubicBezTo>
                  <a:cubicBezTo>
                    <a:pt x="171" y="28"/>
                    <a:pt x="172" y="27"/>
                    <a:pt x="172" y="26"/>
                  </a:cubicBezTo>
                  <a:cubicBezTo>
                    <a:pt x="172" y="25"/>
                    <a:pt x="171" y="24"/>
                    <a:pt x="170" y="24"/>
                  </a:cubicBezTo>
                  <a:cubicBezTo>
                    <a:pt x="169" y="23"/>
                    <a:pt x="168" y="24"/>
                    <a:pt x="167" y="24"/>
                  </a:cubicBezTo>
                  <a:cubicBezTo>
                    <a:pt x="165" y="24"/>
                    <a:pt x="162" y="23"/>
                    <a:pt x="160" y="23"/>
                  </a:cubicBezTo>
                  <a:cubicBezTo>
                    <a:pt x="158" y="23"/>
                    <a:pt x="157" y="24"/>
                    <a:pt x="156" y="24"/>
                  </a:cubicBezTo>
                  <a:cubicBezTo>
                    <a:pt x="154" y="24"/>
                    <a:pt x="154" y="23"/>
                    <a:pt x="153" y="23"/>
                  </a:cubicBezTo>
                  <a:cubicBezTo>
                    <a:pt x="152" y="23"/>
                    <a:pt x="151" y="24"/>
                    <a:pt x="150" y="24"/>
                  </a:cubicBezTo>
                  <a:cubicBezTo>
                    <a:pt x="146" y="25"/>
                    <a:pt x="144" y="26"/>
                    <a:pt x="141" y="27"/>
                  </a:cubicBezTo>
                  <a:cubicBezTo>
                    <a:pt x="141" y="26"/>
                    <a:pt x="141" y="26"/>
                    <a:pt x="140" y="26"/>
                  </a:cubicBezTo>
                  <a:cubicBezTo>
                    <a:pt x="161" y="19"/>
                    <a:pt x="182" y="15"/>
                    <a:pt x="205" y="15"/>
                  </a:cubicBezTo>
                  <a:cubicBezTo>
                    <a:pt x="245" y="15"/>
                    <a:pt x="281" y="27"/>
                    <a:pt x="312" y="47"/>
                  </a:cubicBezTo>
                  <a:cubicBezTo>
                    <a:pt x="310" y="48"/>
                    <a:pt x="310" y="49"/>
                    <a:pt x="309" y="50"/>
                  </a:cubicBezTo>
                  <a:cubicBezTo>
                    <a:pt x="308" y="51"/>
                    <a:pt x="307" y="52"/>
                    <a:pt x="307" y="52"/>
                  </a:cubicBezTo>
                  <a:cubicBezTo>
                    <a:pt x="306" y="53"/>
                    <a:pt x="307" y="53"/>
                    <a:pt x="306" y="54"/>
                  </a:cubicBezTo>
                  <a:cubicBezTo>
                    <a:pt x="306" y="56"/>
                    <a:pt x="304" y="58"/>
                    <a:pt x="304" y="59"/>
                  </a:cubicBezTo>
                  <a:cubicBezTo>
                    <a:pt x="304" y="59"/>
                    <a:pt x="305" y="60"/>
                    <a:pt x="304" y="60"/>
                  </a:cubicBezTo>
                  <a:cubicBezTo>
                    <a:pt x="306" y="62"/>
                    <a:pt x="308" y="64"/>
                    <a:pt x="309" y="65"/>
                  </a:cubicBezTo>
                  <a:cubicBezTo>
                    <a:pt x="311" y="66"/>
                    <a:pt x="314" y="66"/>
                    <a:pt x="315" y="65"/>
                  </a:cubicBezTo>
                  <a:cubicBezTo>
                    <a:pt x="314" y="62"/>
                    <a:pt x="313" y="63"/>
                    <a:pt x="312" y="61"/>
                  </a:cubicBezTo>
                  <a:cubicBezTo>
                    <a:pt x="312" y="59"/>
                    <a:pt x="312" y="56"/>
                    <a:pt x="312" y="55"/>
                  </a:cubicBezTo>
                  <a:cubicBezTo>
                    <a:pt x="312" y="55"/>
                    <a:pt x="313" y="54"/>
                    <a:pt x="314" y="53"/>
                  </a:cubicBezTo>
                  <a:cubicBezTo>
                    <a:pt x="314" y="52"/>
                    <a:pt x="315" y="51"/>
                    <a:pt x="316" y="50"/>
                  </a:cubicBezTo>
                  <a:cubicBezTo>
                    <a:pt x="321" y="54"/>
                    <a:pt x="326" y="58"/>
                    <a:pt x="331" y="62"/>
                  </a:cubicBezTo>
                  <a:cubicBezTo>
                    <a:pt x="330" y="63"/>
                    <a:pt x="330" y="63"/>
                    <a:pt x="330" y="64"/>
                  </a:cubicBezTo>
                  <a:cubicBezTo>
                    <a:pt x="329" y="66"/>
                    <a:pt x="330" y="68"/>
                    <a:pt x="330" y="69"/>
                  </a:cubicBezTo>
                  <a:cubicBezTo>
                    <a:pt x="330" y="70"/>
                    <a:pt x="331" y="71"/>
                    <a:pt x="331" y="72"/>
                  </a:cubicBezTo>
                  <a:cubicBezTo>
                    <a:pt x="330" y="71"/>
                    <a:pt x="330" y="71"/>
                    <a:pt x="329" y="71"/>
                  </a:cubicBezTo>
                  <a:cubicBezTo>
                    <a:pt x="329" y="70"/>
                    <a:pt x="329" y="70"/>
                    <a:pt x="328" y="69"/>
                  </a:cubicBezTo>
                  <a:cubicBezTo>
                    <a:pt x="328" y="69"/>
                    <a:pt x="327" y="69"/>
                    <a:pt x="327" y="69"/>
                  </a:cubicBezTo>
                  <a:cubicBezTo>
                    <a:pt x="325" y="68"/>
                    <a:pt x="324" y="68"/>
                    <a:pt x="322" y="68"/>
                  </a:cubicBezTo>
                  <a:cubicBezTo>
                    <a:pt x="321" y="68"/>
                    <a:pt x="319" y="66"/>
                    <a:pt x="318" y="67"/>
                  </a:cubicBezTo>
                  <a:cubicBezTo>
                    <a:pt x="318" y="70"/>
                    <a:pt x="320" y="69"/>
                    <a:pt x="320" y="71"/>
                  </a:cubicBezTo>
                  <a:cubicBezTo>
                    <a:pt x="319" y="73"/>
                    <a:pt x="318" y="72"/>
                    <a:pt x="316" y="72"/>
                  </a:cubicBezTo>
                  <a:cubicBezTo>
                    <a:pt x="315" y="72"/>
                    <a:pt x="313" y="72"/>
                    <a:pt x="311" y="72"/>
                  </a:cubicBezTo>
                  <a:cubicBezTo>
                    <a:pt x="310" y="72"/>
                    <a:pt x="309" y="73"/>
                    <a:pt x="308" y="73"/>
                  </a:cubicBezTo>
                  <a:cubicBezTo>
                    <a:pt x="308" y="74"/>
                    <a:pt x="307" y="74"/>
                    <a:pt x="306" y="74"/>
                  </a:cubicBezTo>
                  <a:cubicBezTo>
                    <a:pt x="305" y="74"/>
                    <a:pt x="305" y="75"/>
                    <a:pt x="304" y="75"/>
                  </a:cubicBezTo>
                  <a:cubicBezTo>
                    <a:pt x="304" y="75"/>
                    <a:pt x="303" y="75"/>
                    <a:pt x="303" y="75"/>
                  </a:cubicBezTo>
                  <a:cubicBezTo>
                    <a:pt x="303" y="76"/>
                    <a:pt x="303" y="76"/>
                    <a:pt x="303" y="76"/>
                  </a:cubicBezTo>
                  <a:cubicBezTo>
                    <a:pt x="303" y="76"/>
                    <a:pt x="302" y="76"/>
                    <a:pt x="302" y="76"/>
                  </a:cubicBezTo>
                  <a:cubicBezTo>
                    <a:pt x="301" y="77"/>
                    <a:pt x="301" y="79"/>
                    <a:pt x="298" y="79"/>
                  </a:cubicBezTo>
                  <a:cubicBezTo>
                    <a:pt x="297" y="78"/>
                    <a:pt x="298" y="75"/>
                    <a:pt x="295" y="75"/>
                  </a:cubicBezTo>
                  <a:cubicBezTo>
                    <a:pt x="293" y="75"/>
                    <a:pt x="295" y="79"/>
                    <a:pt x="293" y="79"/>
                  </a:cubicBezTo>
                  <a:cubicBezTo>
                    <a:pt x="292" y="80"/>
                    <a:pt x="291" y="79"/>
                    <a:pt x="290" y="80"/>
                  </a:cubicBezTo>
                  <a:cubicBezTo>
                    <a:pt x="290" y="80"/>
                    <a:pt x="288" y="82"/>
                    <a:pt x="288" y="82"/>
                  </a:cubicBezTo>
                  <a:cubicBezTo>
                    <a:pt x="288" y="83"/>
                    <a:pt x="288" y="83"/>
                    <a:pt x="287" y="84"/>
                  </a:cubicBezTo>
                  <a:cubicBezTo>
                    <a:pt x="287" y="84"/>
                    <a:pt x="287" y="84"/>
                    <a:pt x="286" y="85"/>
                  </a:cubicBezTo>
                  <a:cubicBezTo>
                    <a:pt x="286" y="86"/>
                    <a:pt x="285" y="88"/>
                    <a:pt x="284" y="88"/>
                  </a:cubicBezTo>
                  <a:cubicBezTo>
                    <a:pt x="283" y="88"/>
                    <a:pt x="279" y="85"/>
                    <a:pt x="280" y="82"/>
                  </a:cubicBezTo>
                  <a:cubicBezTo>
                    <a:pt x="280" y="81"/>
                    <a:pt x="279" y="81"/>
                    <a:pt x="279" y="80"/>
                  </a:cubicBezTo>
                  <a:cubicBezTo>
                    <a:pt x="278" y="80"/>
                    <a:pt x="277" y="80"/>
                    <a:pt x="277" y="78"/>
                  </a:cubicBezTo>
                  <a:cubicBezTo>
                    <a:pt x="279" y="78"/>
                    <a:pt x="281" y="80"/>
                    <a:pt x="283" y="80"/>
                  </a:cubicBezTo>
                  <a:cubicBezTo>
                    <a:pt x="286" y="80"/>
                    <a:pt x="289" y="79"/>
                    <a:pt x="289" y="77"/>
                  </a:cubicBezTo>
                  <a:cubicBezTo>
                    <a:pt x="289" y="76"/>
                    <a:pt x="288" y="74"/>
                    <a:pt x="287" y="73"/>
                  </a:cubicBezTo>
                  <a:cubicBezTo>
                    <a:pt x="287" y="73"/>
                    <a:pt x="286" y="73"/>
                    <a:pt x="286" y="73"/>
                  </a:cubicBezTo>
                  <a:cubicBezTo>
                    <a:pt x="286" y="73"/>
                    <a:pt x="286" y="73"/>
                    <a:pt x="286" y="72"/>
                  </a:cubicBezTo>
                  <a:cubicBezTo>
                    <a:pt x="284" y="71"/>
                    <a:pt x="281" y="70"/>
                    <a:pt x="279" y="69"/>
                  </a:cubicBezTo>
                  <a:cubicBezTo>
                    <a:pt x="279" y="69"/>
                    <a:pt x="279" y="69"/>
                    <a:pt x="278" y="68"/>
                  </a:cubicBezTo>
                  <a:cubicBezTo>
                    <a:pt x="277" y="68"/>
                    <a:pt x="276" y="68"/>
                    <a:pt x="276" y="68"/>
                  </a:cubicBezTo>
                  <a:cubicBezTo>
                    <a:pt x="275" y="68"/>
                    <a:pt x="275" y="67"/>
                    <a:pt x="275" y="67"/>
                  </a:cubicBezTo>
                  <a:cubicBezTo>
                    <a:pt x="275" y="67"/>
                    <a:pt x="274" y="67"/>
                    <a:pt x="274" y="66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273" y="66"/>
                    <a:pt x="273" y="66"/>
                    <a:pt x="272" y="65"/>
                  </a:cubicBezTo>
                  <a:cubicBezTo>
                    <a:pt x="272" y="65"/>
                    <a:pt x="272" y="65"/>
                    <a:pt x="272" y="64"/>
                  </a:cubicBezTo>
                  <a:cubicBezTo>
                    <a:pt x="270" y="63"/>
                    <a:pt x="269" y="61"/>
                    <a:pt x="268" y="61"/>
                  </a:cubicBezTo>
                  <a:cubicBezTo>
                    <a:pt x="264" y="61"/>
                    <a:pt x="259" y="61"/>
                    <a:pt x="257" y="62"/>
                  </a:cubicBezTo>
                  <a:cubicBezTo>
                    <a:pt x="256" y="63"/>
                    <a:pt x="254" y="63"/>
                    <a:pt x="253" y="63"/>
                  </a:cubicBezTo>
                  <a:cubicBezTo>
                    <a:pt x="251" y="64"/>
                    <a:pt x="250" y="67"/>
                    <a:pt x="248" y="68"/>
                  </a:cubicBezTo>
                  <a:cubicBezTo>
                    <a:pt x="246" y="70"/>
                    <a:pt x="244" y="70"/>
                    <a:pt x="243" y="73"/>
                  </a:cubicBezTo>
                  <a:cubicBezTo>
                    <a:pt x="244" y="74"/>
                    <a:pt x="247" y="73"/>
                    <a:pt x="247" y="75"/>
                  </a:cubicBezTo>
                  <a:cubicBezTo>
                    <a:pt x="244" y="79"/>
                    <a:pt x="241" y="82"/>
                    <a:pt x="238" y="85"/>
                  </a:cubicBezTo>
                  <a:cubicBezTo>
                    <a:pt x="235" y="86"/>
                    <a:pt x="233" y="89"/>
                    <a:pt x="231" y="91"/>
                  </a:cubicBezTo>
                  <a:cubicBezTo>
                    <a:pt x="230" y="92"/>
                    <a:pt x="229" y="92"/>
                    <a:pt x="228" y="93"/>
                  </a:cubicBezTo>
                  <a:cubicBezTo>
                    <a:pt x="227" y="99"/>
                    <a:pt x="228" y="104"/>
                    <a:pt x="231" y="106"/>
                  </a:cubicBezTo>
                  <a:cubicBezTo>
                    <a:pt x="231" y="106"/>
                    <a:pt x="232" y="106"/>
                    <a:pt x="232" y="106"/>
                  </a:cubicBezTo>
                  <a:cubicBezTo>
                    <a:pt x="233" y="106"/>
                    <a:pt x="233" y="105"/>
                    <a:pt x="234" y="105"/>
                  </a:cubicBezTo>
                  <a:cubicBezTo>
                    <a:pt x="235" y="105"/>
                    <a:pt x="235" y="105"/>
                    <a:pt x="236" y="105"/>
                  </a:cubicBezTo>
                  <a:cubicBezTo>
                    <a:pt x="236" y="105"/>
                    <a:pt x="236" y="104"/>
                    <a:pt x="237" y="104"/>
                  </a:cubicBezTo>
                  <a:cubicBezTo>
                    <a:pt x="237" y="104"/>
                    <a:pt x="238" y="104"/>
                    <a:pt x="238" y="104"/>
                  </a:cubicBezTo>
                  <a:cubicBezTo>
                    <a:pt x="239" y="104"/>
                    <a:pt x="239" y="106"/>
                    <a:pt x="239" y="106"/>
                  </a:cubicBezTo>
                  <a:cubicBezTo>
                    <a:pt x="240" y="107"/>
                    <a:pt x="240" y="108"/>
                    <a:pt x="240" y="109"/>
                  </a:cubicBezTo>
                  <a:cubicBezTo>
                    <a:pt x="241" y="110"/>
                    <a:pt x="242" y="112"/>
                    <a:pt x="243" y="113"/>
                  </a:cubicBezTo>
                  <a:cubicBezTo>
                    <a:pt x="244" y="113"/>
                    <a:pt x="245" y="112"/>
                    <a:pt x="246" y="111"/>
                  </a:cubicBezTo>
                  <a:cubicBezTo>
                    <a:pt x="247" y="111"/>
                    <a:pt x="248" y="112"/>
                    <a:pt x="248" y="111"/>
                  </a:cubicBezTo>
                  <a:cubicBezTo>
                    <a:pt x="249" y="109"/>
                    <a:pt x="248" y="107"/>
                    <a:pt x="249" y="105"/>
                  </a:cubicBezTo>
                  <a:cubicBezTo>
                    <a:pt x="249" y="103"/>
                    <a:pt x="251" y="104"/>
                    <a:pt x="252" y="102"/>
                  </a:cubicBezTo>
                  <a:cubicBezTo>
                    <a:pt x="250" y="100"/>
                    <a:pt x="249" y="100"/>
                    <a:pt x="249" y="98"/>
                  </a:cubicBezTo>
                  <a:cubicBezTo>
                    <a:pt x="249" y="97"/>
                    <a:pt x="249" y="96"/>
                    <a:pt x="249" y="94"/>
                  </a:cubicBezTo>
                  <a:cubicBezTo>
                    <a:pt x="250" y="91"/>
                    <a:pt x="251" y="89"/>
                    <a:pt x="253" y="88"/>
                  </a:cubicBezTo>
                  <a:cubicBezTo>
                    <a:pt x="255" y="87"/>
                    <a:pt x="255" y="87"/>
                    <a:pt x="256" y="86"/>
                  </a:cubicBezTo>
                  <a:cubicBezTo>
                    <a:pt x="256" y="85"/>
                    <a:pt x="256" y="83"/>
                    <a:pt x="257" y="82"/>
                  </a:cubicBezTo>
                  <a:cubicBezTo>
                    <a:pt x="257" y="82"/>
                    <a:pt x="257" y="82"/>
                    <a:pt x="257" y="82"/>
                  </a:cubicBezTo>
                  <a:cubicBezTo>
                    <a:pt x="258" y="80"/>
                    <a:pt x="262" y="79"/>
                    <a:pt x="262" y="82"/>
                  </a:cubicBezTo>
                  <a:cubicBezTo>
                    <a:pt x="262" y="83"/>
                    <a:pt x="262" y="83"/>
                    <a:pt x="261" y="84"/>
                  </a:cubicBezTo>
                  <a:cubicBezTo>
                    <a:pt x="260" y="87"/>
                    <a:pt x="258" y="89"/>
                    <a:pt x="257" y="91"/>
                  </a:cubicBezTo>
                  <a:cubicBezTo>
                    <a:pt x="257" y="92"/>
                    <a:pt x="257" y="94"/>
                    <a:pt x="257" y="96"/>
                  </a:cubicBezTo>
                  <a:cubicBezTo>
                    <a:pt x="259" y="97"/>
                    <a:pt x="259" y="100"/>
                    <a:pt x="261" y="100"/>
                  </a:cubicBezTo>
                  <a:cubicBezTo>
                    <a:pt x="262" y="100"/>
                    <a:pt x="263" y="99"/>
                    <a:pt x="265" y="98"/>
                  </a:cubicBezTo>
                  <a:cubicBezTo>
                    <a:pt x="265" y="98"/>
                    <a:pt x="266" y="98"/>
                    <a:pt x="267" y="98"/>
                  </a:cubicBezTo>
                  <a:cubicBezTo>
                    <a:pt x="267" y="98"/>
                    <a:pt x="267" y="97"/>
                    <a:pt x="267" y="97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70" y="96"/>
                    <a:pt x="270" y="96"/>
                    <a:pt x="271" y="95"/>
                  </a:cubicBezTo>
                  <a:cubicBezTo>
                    <a:pt x="273" y="95"/>
                    <a:pt x="273" y="95"/>
                    <a:pt x="274" y="96"/>
                  </a:cubicBezTo>
                  <a:cubicBezTo>
                    <a:pt x="274" y="96"/>
                    <a:pt x="275" y="96"/>
                    <a:pt x="275" y="97"/>
                  </a:cubicBezTo>
                  <a:cubicBezTo>
                    <a:pt x="274" y="99"/>
                    <a:pt x="273" y="99"/>
                    <a:pt x="271" y="100"/>
                  </a:cubicBezTo>
                  <a:cubicBezTo>
                    <a:pt x="271" y="100"/>
                    <a:pt x="271" y="101"/>
                    <a:pt x="270" y="101"/>
                  </a:cubicBezTo>
                  <a:cubicBezTo>
                    <a:pt x="270" y="101"/>
                    <a:pt x="269" y="101"/>
                    <a:pt x="269" y="101"/>
                  </a:cubicBezTo>
                  <a:cubicBezTo>
                    <a:pt x="268" y="101"/>
                    <a:pt x="267" y="102"/>
                    <a:pt x="266" y="102"/>
                  </a:cubicBezTo>
                  <a:cubicBezTo>
                    <a:pt x="265" y="102"/>
                    <a:pt x="265" y="103"/>
                    <a:pt x="264" y="103"/>
                  </a:cubicBezTo>
                  <a:cubicBezTo>
                    <a:pt x="263" y="104"/>
                    <a:pt x="261" y="103"/>
                    <a:pt x="261" y="104"/>
                  </a:cubicBezTo>
                  <a:cubicBezTo>
                    <a:pt x="261" y="105"/>
                    <a:pt x="262" y="107"/>
                    <a:pt x="260" y="108"/>
                  </a:cubicBezTo>
                  <a:cubicBezTo>
                    <a:pt x="259" y="109"/>
                    <a:pt x="259" y="108"/>
                    <a:pt x="257" y="108"/>
                  </a:cubicBezTo>
                  <a:cubicBezTo>
                    <a:pt x="256" y="109"/>
                    <a:pt x="256" y="111"/>
                    <a:pt x="255" y="112"/>
                  </a:cubicBezTo>
                  <a:cubicBezTo>
                    <a:pt x="255" y="113"/>
                    <a:pt x="253" y="115"/>
                    <a:pt x="252" y="116"/>
                  </a:cubicBezTo>
                  <a:cubicBezTo>
                    <a:pt x="251" y="117"/>
                    <a:pt x="249" y="117"/>
                    <a:pt x="247" y="118"/>
                  </a:cubicBezTo>
                  <a:cubicBezTo>
                    <a:pt x="247" y="118"/>
                    <a:pt x="246" y="118"/>
                    <a:pt x="246" y="119"/>
                  </a:cubicBezTo>
                  <a:cubicBezTo>
                    <a:pt x="245" y="119"/>
                    <a:pt x="244" y="118"/>
                    <a:pt x="243" y="119"/>
                  </a:cubicBezTo>
                  <a:cubicBezTo>
                    <a:pt x="242" y="119"/>
                    <a:pt x="241" y="119"/>
                    <a:pt x="240" y="119"/>
                  </a:cubicBezTo>
                  <a:cubicBezTo>
                    <a:pt x="239" y="120"/>
                    <a:pt x="237" y="120"/>
                    <a:pt x="235" y="120"/>
                  </a:cubicBezTo>
                  <a:cubicBezTo>
                    <a:pt x="234" y="120"/>
                    <a:pt x="234" y="120"/>
                    <a:pt x="232" y="121"/>
                  </a:cubicBezTo>
                  <a:cubicBezTo>
                    <a:pt x="231" y="121"/>
                    <a:pt x="229" y="121"/>
                    <a:pt x="228" y="121"/>
                  </a:cubicBezTo>
                  <a:cubicBezTo>
                    <a:pt x="228" y="122"/>
                    <a:pt x="227" y="123"/>
                    <a:pt x="227" y="123"/>
                  </a:cubicBezTo>
                  <a:cubicBezTo>
                    <a:pt x="226" y="124"/>
                    <a:pt x="226" y="125"/>
                    <a:pt x="226" y="125"/>
                  </a:cubicBezTo>
                  <a:cubicBezTo>
                    <a:pt x="225" y="126"/>
                    <a:pt x="224" y="127"/>
                    <a:pt x="223" y="127"/>
                  </a:cubicBezTo>
                  <a:cubicBezTo>
                    <a:pt x="221" y="129"/>
                    <a:pt x="219" y="130"/>
                    <a:pt x="218" y="132"/>
                  </a:cubicBezTo>
                  <a:cubicBezTo>
                    <a:pt x="217" y="132"/>
                    <a:pt x="215" y="133"/>
                    <a:pt x="214" y="134"/>
                  </a:cubicBezTo>
                  <a:cubicBezTo>
                    <a:pt x="213" y="133"/>
                    <a:pt x="210" y="134"/>
                    <a:pt x="210" y="135"/>
                  </a:cubicBezTo>
                  <a:cubicBezTo>
                    <a:pt x="210" y="137"/>
                    <a:pt x="212" y="137"/>
                    <a:pt x="214" y="139"/>
                  </a:cubicBezTo>
                  <a:cubicBezTo>
                    <a:pt x="214" y="140"/>
                    <a:pt x="214" y="141"/>
                    <a:pt x="215" y="141"/>
                  </a:cubicBezTo>
                  <a:cubicBezTo>
                    <a:pt x="216" y="142"/>
                    <a:pt x="216" y="143"/>
                    <a:pt x="216" y="143"/>
                  </a:cubicBezTo>
                  <a:cubicBezTo>
                    <a:pt x="217" y="145"/>
                    <a:pt x="217" y="148"/>
                    <a:pt x="214" y="149"/>
                  </a:cubicBezTo>
                  <a:cubicBezTo>
                    <a:pt x="211" y="148"/>
                    <a:pt x="205" y="148"/>
                    <a:pt x="202" y="149"/>
                  </a:cubicBezTo>
                  <a:cubicBezTo>
                    <a:pt x="202" y="149"/>
                    <a:pt x="202" y="149"/>
                    <a:pt x="201" y="150"/>
                  </a:cubicBezTo>
                  <a:cubicBezTo>
                    <a:pt x="201" y="152"/>
                    <a:pt x="202" y="154"/>
                    <a:pt x="202" y="157"/>
                  </a:cubicBezTo>
                  <a:cubicBezTo>
                    <a:pt x="202" y="158"/>
                    <a:pt x="201" y="159"/>
                    <a:pt x="201" y="160"/>
                  </a:cubicBezTo>
                  <a:cubicBezTo>
                    <a:pt x="201" y="162"/>
                    <a:pt x="201" y="164"/>
                    <a:pt x="202" y="166"/>
                  </a:cubicBezTo>
                  <a:cubicBezTo>
                    <a:pt x="203" y="166"/>
                    <a:pt x="204" y="166"/>
                    <a:pt x="205" y="166"/>
                  </a:cubicBezTo>
                  <a:cubicBezTo>
                    <a:pt x="206" y="166"/>
                    <a:pt x="207" y="168"/>
                    <a:pt x="208" y="168"/>
                  </a:cubicBezTo>
                  <a:cubicBezTo>
                    <a:pt x="209" y="167"/>
                    <a:pt x="210" y="166"/>
                    <a:pt x="213" y="167"/>
                  </a:cubicBezTo>
                  <a:cubicBezTo>
                    <a:pt x="213" y="166"/>
                    <a:pt x="214" y="166"/>
                    <a:pt x="214" y="165"/>
                  </a:cubicBezTo>
                  <a:cubicBezTo>
                    <a:pt x="215" y="165"/>
                    <a:pt x="215" y="165"/>
                    <a:pt x="215" y="165"/>
                  </a:cubicBezTo>
                  <a:cubicBezTo>
                    <a:pt x="216" y="164"/>
                    <a:pt x="217" y="164"/>
                    <a:pt x="217" y="163"/>
                  </a:cubicBezTo>
                  <a:cubicBezTo>
                    <a:pt x="218" y="163"/>
                    <a:pt x="218" y="162"/>
                    <a:pt x="218" y="162"/>
                  </a:cubicBezTo>
                  <a:cubicBezTo>
                    <a:pt x="218" y="161"/>
                    <a:pt x="218" y="160"/>
                    <a:pt x="219" y="158"/>
                  </a:cubicBezTo>
                  <a:cubicBezTo>
                    <a:pt x="220" y="157"/>
                    <a:pt x="220" y="156"/>
                    <a:pt x="221" y="155"/>
                  </a:cubicBezTo>
                  <a:cubicBezTo>
                    <a:pt x="222" y="155"/>
                    <a:pt x="222" y="154"/>
                    <a:pt x="223" y="154"/>
                  </a:cubicBezTo>
                  <a:cubicBezTo>
                    <a:pt x="223" y="154"/>
                    <a:pt x="223" y="153"/>
                    <a:pt x="224" y="153"/>
                  </a:cubicBezTo>
                  <a:cubicBezTo>
                    <a:pt x="224" y="151"/>
                    <a:pt x="225" y="149"/>
                    <a:pt x="226" y="149"/>
                  </a:cubicBezTo>
                  <a:cubicBezTo>
                    <a:pt x="227" y="149"/>
                    <a:pt x="228" y="150"/>
                    <a:pt x="229" y="150"/>
                  </a:cubicBezTo>
                  <a:cubicBezTo>
                    <a:pt x="231" y="149"/>
                    <a:pt x="232" y="147"/>
                    <a:pt x="235" y="147"/>
                  </a:cubicBezTo>
                  <a:cubicBezTo>
                    <a:pt x="236" y="148"/>
                    <a:pt x="237" y="149"/>
                    <a:pt x="238" y="150"/>
                  </a:cubicBezTo>
                  <a:cubicBezTo>
                    <a:pt x="238" y="153"/>
                    <a:pt x="239" y="154"/>
                    <a:pt x="241" y="155"/>
                  </a:cubicBezTo>
                  <a:cubicBezTo>
                    <a:pt x="244" y="157"/>
                    <a:pt x="246" y="158"/>
                    <a:pt x="247" y="161"/>
                  </a:cubicBezTo>
                  <a:cubicBezTo>
                    <a:pt x="246" y="162"/>
                    <a:pt x="246" y="162"/>
                    <a:pt x="245" y="163"/>
                  </a:cubicBezTo>
                  <a:cubicBezTo>
                    <a:pt x="245" y="164"/>
                    <a:pt x="244" y="163"/>
                    <a:pt x="244" y="164"/>
                  </a:cubicBezTo>
                  <a:cubicBezTo>
                    <a:pt x="244" y="165"/>
                    <a:pt x="244" y="166"/>
                    <a:pt x="245" y="166"/>
                  </a:cubicBezTo>
                  <a:cubicBezTo>
                    <a:pt x="246" y="166"/>
                    <a:pt x="246" y="165"/>
                    <a:pt x="247" y="164"/>
                  </a:cubicBezTo>
                  <a:cubicBezTo>
                    <a:pt x="247" y="163"/>
                    <a:pt x="248" y="163"/>
                    <a:pt x="249" y="162"/>
                  </a:cubicBezTo>
                  <a:cubicBezTo>
                    <a:pt x="249" y="161"/>
                    <a:pt x="249" y="160"/>
                    <a:pt x="249" y="159"/>
                  </a:cubicBezTo>
                  <a:cubicBezTo>
                    <a:pt x="249" y="158"/>
                    <a:pt x="251" y="159"/>
                    <a:pt x="251" y="158"/>
                  </a:cubicBezTo>
                  <a:cubicBezTo>
                    <a:pt x="250" y="156"/>
                    <a:pt x="248" y="155"/>
                    <a:pt x="246" y="154"/>
                  </a:cubicBezTo>
                  <a:cubicBezTo>
                    <a:pt x="246" y="154"/>
                    <a:pt x="246" y="153"/>
                    <a:pt x="246" y="153"/>
                  </a:cubicBezTo>
                  <a:cubicBezTo>
                    <a:pt x="246" y="153"/>
                    <a:pt x="246" y="153"/>
                    <a:pt x="245" y="153"/>
                  </a:cubicBezTo>
                  <a:cubicBezTo>
                    <a:pt x="244" y="152"/>
                    <a:pt x="244" y="152"/>
                    <a:pt x="243" y="150"/>
                  </a:cubicBezTo>
                  <a:cubicBezTo>
                    <a:pt x="242" y="149"/>
                    <a:pt x="239" y="147"/>
                    <a:pt x="241" y="144"/>
                  </a:cubicBezTo>
                  <a:cubicBezTo>
                    <a:pt x="244" y="144"/>
                    <a:pt x="245" y="148"/>
                    <a:pt x="248" y="149"/>
                  </a:cubicBezTo>
                  <a:cubicBezTo>
                    <a:pt x="249" y="150"/>
                    <a:pt x="249" y="150"/>
                    <a:pt x="250" y="151"/>
                  </a:cubicBezTo>
                  <a:cubicBezTo>
                    <a:pt x="252" y="152"/>
                    <a:pt x="253" y="153"/>
                    <a:pt x="253" y="154"/>
                  </a:cubicBezTo>
                  <a:cubicBezTo>
                    <a:pt x="254" y="155"/>
                    <a:pt x="253" y="156"/>
                    <a:pt x="253" y="157"/>
                  </a:cubicBezTo>
                  <a:cubicBezTo>
                    <a:pt x="254" y="159"/>
                    <a:pt x="255" y="160"/>
                    <a:pt x="255" y="161"/>
                  </a:cubicBezTo>
                  <a:cubicBezTo>
                    <a:pt x="256" y="163"/>
                    <a:pt x="256" y="166"/>
                    <a:pt x="259" y="167"/>
                  </a:cubicBezTo>
                  <a:cubicBezTo>
                    <a:pt x="261" y="166"/>
                    <a:pt x="263" y="166"/>
                    <a:pt x="263" y="164"/>
                  </a:cubicBezTo>
                  <a:cubicBezTo>
                    <a:pt x="264" y="162"/>
                    <a:pt x="261" y="161"/>
                    <a:pt x="261" y="159"/>
                  </a:cubicBezTo>
                  <a:cubicBezTo>
                    <a:pt x="261" y="158"/>
                    <a:pt x="263" y="156"/>
                    <a:pt x="264" y="157"/>
                  </a:cubicBezTo>
                  <a:cubicBezTo>
                    <a:pt x="266" y="157"/>
                    <a:pt x="266" y="158"/>
                    <a:pt x="267" y="159"/>
                  </a:cubicBezTo>
                  <a:cubicBezTo>
                    <a:pt x="268" y="161"/>
                    <a:pt x="267" y="164"/>
                    <a:pt x="268" y="165"/>
                  </a:cubicBezTo>
                  <a:cubicBezTo>
                    <a:pt x="269" y="165"/>
                    <a:pt x="269" y="166"/>
                    <a:pt x="269" y="166"/>
                  </a:cubicBezTo>
                  <a:cubicBezTo>
                    <a:pt x="270" y="166"/>
                    <a:pt x="270" y="167"/>
                    <a:pt x="270" y="167"/>
                  </a:cubicBezTo>
                  <a:cubicBezTo>
                    <a:pt x="271" y="167"/>
                    <a:pt x="271" y="168"/>
                    <a:pt x="272" y="168"/>
                  </a:cubicBezTo>
                  <a:cubicBezTo>
                    <a:pt x="273" y="169"/>
                    <a:pt x="274" y="168"/>
                    <a:pt x="276" y="167"/>
                  </a:cubicBezTo>
                  <a:cubicBezTo>
                    <a:pt x="277" y="168"/>
                    <a:pt x="278" y="169"/>
                    <a:pt x="279" y="169"/>
                  </a:cubicBezTo>
                  <a:cubicBezTo>
                    <a:pt x="281" y="169"/>
                    <a:pt x="282" y="167"/>
                    <a:pt x="283" y="168"/>
                  </a:cubicBezTo>
                  <a:cubicBezTo>
                    <a:pt x="284" y="168"/>
                    <a:pt x="283" y="169"/>
                    <a:pt x="283" y="170"/>
                  </a:cubicBezTo>
                  <a:cubicBezTo>
                    <a:pt x="284" y="174"/>
                    <a:pt x="283" y="176"/>
                    <a:pt x="282" y="179"/>
                  </a:cubicBezTo>
                  <a:cubicBezTo>
                    <a:pt x="281" y="180"/>
                    <a:pt x="281" y="181"/>
                    <a:pt x="280" y="181"/>
                  </a:cubicBezTo>
                  <a:cubicBezTo>
                    <a:pt x="278" y="181"/>
                    <a:pt x="277" y="181"/>
                    <a:pt x="275" y="181"/>
                  </a:cubicBezTo>
                  <a:cubicBezTo>
                    <a:pt x="275" y="181"/>
                    <a:pt x="274" y="181"/>
                    <a:pt x="273" y="181"/>
                  </a:cubicBezTo>
                  <a:cubicBezTo>
                    <a:pt x="271" y="182"/>
                    <a:pt x="269" y="181"/>
                    <a:pt x="268" y="181"/>
                  </a:cubicBezTo>
                  <a:cubicBezTo>
                    <a:pt x="268" y="181"/>
                    <a:pt x="267" y="180"/>
                    <a:pt x="267" y="180"/>
                  </a:cubicBezTo>
                  <a:cubicBezTo>
                    <a:pt x="266" y="180"/>
                    <a:pt x="266" y="180"/>
                    <a:pt x="265" y="180"/>
                  </a:cubicBezTo>
                  <a:cubicBezTo>
                    <a:pt x="264" y="180"/>
                    <a:pt x="264" y="179"/>
                    <a:pt x="263" y="179"/>
                  </a:cubicBezTo>
                  <a:cubicBezTo>
                    <a:pt x="260" y="178"/>
                    <a:pt x="258" y="177"/>
                    <a:pt x="257" y="177"/>
                  </a:cubicBezTo>
                  <a:cubicBezTo>
                    <a:pt x="256" y="177"/>
                    <a:pt x="255" y="179"/>
                    <a:pt x="254" y="179"/>
                  </a:cubicBezTo>
                  <a:cubicBezTo>
                    <a:pt x="255" y="182"/>
                    <a:pt x="253" y="183"/>
                    <a:pt x="250" y="182"/>
                  </a:cubicBezTo>
                  <a:cubicBezTo>
                    <a:pt x="248" y="181"/>
                    <a:pt x="247" y="181"/>
                    <a:pt x="246" y="180"/>
                  </a:cubicBezTo>
                  <a:cubicBezTo>
                    <a:pt x="246" y="179"/>
                    <a:pt x="245" y="178"/>
                    <a:pt x="244" y="178"/>
                  </a:cubicBezTo>
                  <a:cubicBezTo>
                    <a:pt x="243" y="177"/>
                    <a:pt x="240" y="177"/>
                    <a:pt x="240" y="177"/>
                  </a:cubicBezTo>
                  <a:cubicBezTo>
                    <a:pt x="239" y="176"/>
                    <a:pt x="237" y="175"/>
                    <a:pt x="237" y="173"/>
                  </a:cubicBezTo>
                  <a:cubicBezTo>
                    <a:pt x="238" y="172"/>
                    <a:pt x="238" y="168"/>
                    <a:pt x="238" y="166"/>
                  </a:cubicBezTo>
                  <a:cubicBezTo>
                    <a:pt x="237" y="165"/>
                    <a:pt x="235" y="166"/>
                    <a:pt x="233" y="166"/>
                  </a:cubicBezTo>
                  <a:cubicBezTo>
                    <a:pt x="230" y="166"/>
                    <a:pt x="228" y="166"/>
                    <a:pt x="225" y="166"/>
                  </a:cubicBezTo>
                  <a:cubicBezTo>
                    <a:pt x="224" y="166"/>
                    <a:pt x="222" y="166"/>
                    <a:pt x="221" y="166"/>
                  </a:cubicBezTo>
                  <a:cubicBezTo>
                    <a:pt x="220" y="167"/>
                    <a:pt x="220" y="167"/>
                    <a:pt x="219" y="167"/>
                  </a:cubicBezTo>
                  <a:cubicBezTo>
                    <a:pt x="218" y="168"/>
                    <a:pt x="217" y="168"/>
                    <a:pt x="216" y="169"/>
                  </a:cubicBezTo>
                  <a:cubicBezTo>
                    <a:pt x="215" y="169"/>
                    <a:pt x="215" y="170"/>
                    <a:pt x="214" y="170"/>
                  </a:cubicBezTo>
                  <a:cubicBezTo>
                    <a:pt x="212" y="170"/>
                    <a:pt x="211" y="170"/>
                    <a:pt x="210" y="170"/>
                  </a:cubicBezTo>
                  <a:cubicBezTo>
                    <a:pt x="209" y="170"/>
                    <a:pt x="209" y="169"/>
                    <a:pt x="208" y="169"/>
                  </a:cubicBezTo>
                  <a:cubicBezTo>
                    <a:pt x="206" y="170"/>
                    <a:pt x="206" y="173"/>
                    <a:pt x="205" y="174"/>
                  </a:cubicBezTo>
                  <a:cubicBezTo>
                    <a:pt x="204" y="174"/>
                    <a:pt x="203" y="175"/>
                    <a:pt x="203" y="175"/>
                  </a:cubicBezTo>
                  <a:cubicBezTo>
                    <a:pt x="201" y="176"/>
                    <a:pt x="201" y="177"/>
                    <a:pt x="200" y="179"/>
                  </a:cubicBezTo>
                  <a:cubicBezTo>
                    <a:pt x="200" y="179"/>
                    <a:pt x="200" y="180"/>
                    <a:pt x="199" y="181"/>
                  </a:cubicBezTo>
                  <a:cubicBezTo>
                    <a:pt x="199" y="181"/>
                    <a:pt x="200" y="183"/>
                    <a:pt x="200" y="184"/>
                  </a:cubicBezTo>
                  <a:cubicBezTo>
                    <a:pt x="199" y="186"/>
                    <a:pt x="197" y="188"/>
                    <a:pt x="195" y="189"/>
                  </a:cubicBezTo>
                  <a:cubicBezTo>
                    <a:pt x="195" y="190"/>
                    <a:pt x="195" y="190"/>
                    <a:pt x="194" y="190"/>
                  </a:cubicBezTo>
                  <a:cubicBezTo>
                    <a:pt x="193" y="191"/>
                    <a:pt x="192" y="192"/>
                    <a:pt x="191" y="193"/>
                  </a:cubicBezTo>
                  <a:cubicBezTo>
                    <a:pt x="191" y="194"/>
                    <a:pt x="190" y="195"/>
                    <a:pt x="190" y="196"/>
                  </a:cubicBezTo>
                  <a:cubicBezTo>
                    <a:pt x="189" y="197"/>
                    <a:pt x="188" y="198"/>
                    <a:pt x="188" y="200"/>
                  </a:cubicBezTo>
                  <a:cubicBezTo>
                    <a:pt x="187" y="202"/>
                    <a:pt x="186" y="202"/>
                    <a:pt x="186" y="204"/>
                  </a:cubicBezTo>
                  <a:cubicBezTo>
                    <a:pt x="185" y="207"/>
                    <a:pt x="186" y="207"/>
                    <a:pt x="186" y="209"/>
                  </a:cubicBezTo>
                  <a:cubicBezTo>
                    <a:pt x="187" y="211"/>
                    <a:pt x="188" y="214"/>
                    <a:pt x="187" y="217"/>
                  </a:cubicBezTo>
                  <a:cubicBezTo>
                    <a:pt x="187" y="218"/>
                    <a:pt x="186" y="220"/>
                    <a:pt x="186" y="222"/>
                  </a:cubicBezTo>
                  <a:cubicBezTo>
                    <a:pt x="186" y="222"/>
                    <a:pt x="187" y="226"/>
                    <a:pt x="187" y="226"/>
                  </a:cubicBezTo>
                  <a:cubicBezTo>
                    <a:pt x="187" y="227"/>
                    <a:pt x="188" y="228"/>
                    <a:pt x="188" y="228"/>
                  </a:cubicBezTo>
                  <a:cubicBezTo>
                    <a:pt x="189" y="228"/>
                    <a:pt x="189" y="229"/>
                    <a:pt x="189" y="229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0" y="230"/>
                    <a:pt x="189" y="230"/>
                    <a:pt x="190" y="230"/>
                  </a:cubicBezTo>
                  <a:cubicBezTo>
                    <a:pt x="190" y="230"/>
                    <a:pt x="190" y="230"/>
                    <a:pt x="190" y="231"/>
                  </a:cubicBezTo>
                  <a:cubicBezTo>
                    <a:pt x="191" y="231"/>
                    <a:pt x="191" y="232"/>
                    <a:pt x="192" y="233"/>
                  </a:cubicBezTo>
                  <a:cubicBezTo>
                    <a:pt x="192" y="234"/>
                    <a:pt x="193" y="236"/>
                    <a:pt x="193" y="238"/>
                  </a:cubicBezTo>
                  <a:cubicBezTo>
                    <a:pt x="194" y="239"/>
                    <a:pt x="197" y="241"/>
                    <a:pt x="198" y="242"/>
                  </a:cubicBezTo>
                  <a:cubicBezTo>
                    <a:pt x="200" y="244"/>
                    <a:pt x="202" y="246"/>
                    <a:pt x="204" y="246"/>
                  </a:cubicBezTo>
                  <a:cubicBezTo>
                    <a:pt x="205" y="246"/>
                    <a:pt x="206" y="244"/>
                    <a:pt x="208" y="244"/>
                  </a:cubicBezTo>
                  <a:cubicBezTo>
                    <a:pt x="209" y="244"/>
                    <a:pt x="210" y="245"/>
                    <a:pt x="212" y="245"/>
                  </a:cubicBezTo>
                  <a:cubicBezTo>
                    <a:pt x="214" y="244"/>
                    <a:pt x="217" y="243"/>
                    <a:pt x="219" y="243"/>
                  </a:cubicBezTo>
                  <a:cubicBezTo>
                    <a:pt x="221" y="242"/>
                    <a:pt x="223" y="241"/>
                    <a:pt x="224" y="241"/>
                  </a:cubicBezTo>
                  <a:cubicBezTo>
                    <a:pt x="227" y="241"/>
                    <a:pt x="227" y="244"/>
                    <a:pt x="229" y="246"/>
                  </a:cubicBezTo>
                  <a:cubicBezTo>
                    <a:pt x="231" y="246"/>
                    <a:pt x="232" y="246"/>
                    <a:pt x="233" y="246"/>
                  </a:cubicBezTo>
                  <a:cubicBezTo>
                    <a:pt x="236" y="248"/>
                    <a:pt x="236" y="249"/>
                    <a:pt x="235" y="252"/>
                  </a:cubicBezTo>
                  <a:cubicBezTo>
                    <a:pt x="235" y="253"/>
                    <a:pt x="235" y="254"/>
                    <a:pt x="235" y="255"/>
                  </a:cubicBezTo>
                  <a:cubicBezTo>
                    <a:pt x="235" y="256"/>
                    <a:pt x="234" y="258"/>
                    <a:pt x="234" y="259"/>
                  </a:cubicBezTo>
                  <a:cubicBezTo>
                    <a:pt x="234" y="261"/>
                    <a:pt x="236" y="262"/>
                    <a:pt x="237" y="264"/>
                  </a:cubicBezTo>
                  <a:cubicBezTo>
                    <a:pt x="239" y="267"/>
                    <a:pt x="240" y="270"/>
                    <a:pt x="241" y="273"/>
                  </a:cubicBezTo>
                  <a:cubicBezTo>
                    <a:pt x="242" y="275"/>
                    <a:pt x="242" y="277"/>
                    <a:pt x="242" y="280"/>
                  </a:cubicBezTo>
                  <a:cubicBezTo>
                    <a:pt x="242" y="281"/>
                    <a:pt x="243" y="283"/>
                    <a:pt x="243" y="284"/>
                  </a:cubicBezTo>
                  <a:cubicBezTo>
                    <a:pt x="243" y="286"/>
                    <a:pt x="241" y="287"/>
                    <a:pt x="241" y="289"/>
                  </a:cubicBezTo>
                  <a:cubicBezTo>
                    <a:pt x="241" y="290"/>
                    <a:pt x="241" y="291"/>
                    <a:pt x="241" y="292"/>
                  </a:cubicBezTo>
                  <a:cubicBezTo>
                    <a:pt x="240" y="293"/>
                    <a:pt x="239" y="293"/>
                    <a:pt x="239" y="294"/>
                  </a:cubicBezTo>
                  <a:cubicBezTo>
                    <a:pt x="239" y="296"/>
                    <a:pt x="240" y="298"/>
                    <a:pt x="239" y="300"/>
                  </a:cubicBezTo>
                  <a:cubicBezTo>
                    <a:pt x="241" y="301"/>
                    <a:pt x="241" y="304"/>
                    <a:pt x="242" y="306"/>
                  </a:cubicBezTo>
                  <a:cubicBezTo>
                    <a:pt x="242" y="307"/>
                    <a:pt x="243" y="308"/>
                    <a:pt x="243" y="309"/>
                  </a:cubicBezTo>
                  <a:cubicBezTo>
                    <a:pt x="244" y="312"/>
                    <a:pt x="244" y="316"/>
                    <a:pt x="245" y="320"/>
                  </a:cubicBezTo>
                  <a:cubicBezTo>
                    <a:pt x="245" y="322"/>
                    <a:pt x="246" y="323"/>
                    <a:pt x="246" y="325"/>
                  </a:cubicBezTo>
                  <a:cubicBezTo>
                    <a:pt x="247" y="326"/>
                    <a:pt x="248" y="326"/>
                    <a:pt x="248" y="327"/>
                  </a:cubicBezTo>
                  <a:cubicBezTo>
                    <a:pt x="248" y="328"/>
                    <a:pt x="248" y="330"/>
                    <a:pt x="249" y="331"/>
                  </a:cubicBezTo>
                  <a:cubicBezTo>
                    <a:pt x="249" y="332"/>
                    <a:pt x="250" y="333"/>
                    <a:pt x="250" y="334"/>
                  </a:cubicBezTo>
                  <a:cubicBezTo>
                    <a:pt x="250" y="335"/>
                    <a:pt x="249" y="336"/>
                    <a:pt x="249" y="338"/>
                  </a:cubicBezTo>
                  <a:cubicBezTo>
                    <a:pt x="249" y="338"/>
                    <a:pt x="250" y="340"/>
                    <a:pt x="251" y="340"/>
                  </a:cubicBezTo>
                  <a:cubicBezTo>
                    <a:pt x="253" y="341"/>
                    <a:pt x="256" y="339"/>
                    <a:pt x="258" y="339"/>
                  </a:cubicBezTo>
                  <a:cubicBezTo>
                    <a:pt x="261" y="339"/>
                    <a:pt x="262" y="339"/>
                    <a:pt x="263" y="338"/>
                  </a:cubicBezTo>
                  <a:cubicBezTo>
                    <a:pt x="265" y="338"/>
                    <a:pt x="265" y="338"/>
                    <a:pt x="266" y="336"/>
                  </a:cubicBezTo>
                  <a:cubicBezTo>
                    <a:pt x="268" y="335"/>
                    <a:pt x="269" y="334"/>
                    <a:pt x="270" y="332"/>
                  </a:cubicBezTo>
                  <a:cubicBezTo>
                    <a:pt x="271" y="331"/>
                    <a:pt x="271" y="331"/>
                    <a:pt x="271" y="330"/>
                  </a:cubicBezTo>
                  <a:cubicBezTo>
                    <a:pt x="272" y="330"/>
                    <a:pt x="272" y="329"/>
                    <a:pt x="272" y="328"/>
                  </a:cubicBezTo>
                  <a:cubicBezTo>
                    <a:pt x="274" y="326"/>
                    <a:pt x="275" y="326"/>
                    <a:pt x="275" y="324"/>
                  </a:cubicBezTo>
                  <a:cubicBezTo>
                    <a:pt x="275" y="322"/>
                    <a:pt x="276" y="320"/>
                    <a:pt x="276" y="318"/>
                  </a:cubicBezTo>
                  <a:cubicBezTo>
                    <a:pt x="277" y="317"/>
                    <a:pt x="279" y="317"/>
                    <a:pt x="280" y="315"/>
                  </a:cubicBezTo>
                  <a:cubicBezTo>
                    <a:pt x="281" y="311"/>
                    <a:pt x="280" y="308"/>
                    <a:pt x="279" y="305"/>
                  </a:cubicBezTo>
                  <a:cubicBezTo>
                    <a:pt x="280" y="303"/>
                    <a:pt x="281" y="301"/>
                    <a:pt x="283" y="300"/>
                  </a:cubicBezTo>
                  <a:cubicBezTo>
                    <a:pt x="285" y="299"/>
                    <a:pt x="286" y="299"/>
                    <a:pt x="287" y="298"/>
                  </a:cubicBezTo>
                  <a:cubicBezTo>
                    <a:pt x="287" y="298"/>
                    <a:pt x="287" y="297"/>
                    <a:pt x="287" y="297"/>
                  </a:cubicBezTo>
                  <a:cubicBezTo>
                    <a:pt x="288" y="297"/>
                    <a:pt x="288" y="297"/>
                    <a:pt x="288" y="297"/>
                  </a:cubicBezTo>
                  <a:cubicBezTo>
                    <a:pt x="289" y="296"/>
                    <a:pt x="290" y="295"/>
                    <a:pt x="290" y="295"/>
                  </a:cubicBezTo>
                  <a:cubicBezTo>
                    <a:pt x="290" y="293"/>
                    <a:pt x="290" y="292"/>
                    <a:pt x="291" y="290"/>
                  </a:cubicBezTo>
                  <a:cubicBezTo>
                    <a:pt x="291" y="287"/>
                    <a:pt x="291" y="285"/>
                    <a:pt x="291" y="281"/>
                  </a:cubicBezTo>
                  <a:cubicBezTo>
                    <a:pt x="290" y="280"/>
                    <a:pt x="289" y="279"/>
                    <a:pt x="289" y="278"/>
                  </a:cubicBezTo>
                  <a:cubicBezTo>
                    <a:pt x="289" y="277"/>
                    <a:pt x="290" y="275"/>
                    <a:pt x="290" y="274"/>
                  </a:cubicBezTo>
                  <a:cubicBezTo>
                    <a:pt x="290" y="272"/>
                    <a:pt x="289" y="271"/>
                    <a:pt x="289" y="270"/>
                  </a:cubicBezTo>
                  <a:cubicBezTo>
                    <a:pt x="289" y="269"/>
                    <a:pt x="290" y="267"/>
                    <a:pt x="290" y="266"/>
                  </a:cubicBezTo>
                  <a:cubicBezTo>
                    <a:pt x="291" y="264"/>
                    <a:pt x="291" y="264"/>
                    <a:pt x="292" y="263"/>
                  </a:cubicBezTo>
                  <a:cubicBezTo>
                    <a:pt x="293" y="262"/>
                    <a:pt x="294" y="261"/>
                    <a:pt x="294" y="260"/>
                  </a:cubicBezTo>
                  <a:cubicBezTo>
                    <a:pt x="295" y="259"/>
                    <a:pt x="295" y="259"/>
                    <a:pt x="295" y="258"/>
                  </a:cubicBezTo>
                  <a:cubicBezTo>
                    <a:pt x="295" y="258"/>
                    <a:pt x="296" y="257"/>
                    <a:pt x="296" y="257"/>
                  </a:cubicBezTo>
                  <a:cubicBezTo>
                    <a:pt x="297" y="256"/>
                    <a:pt x="297" y="255"/>
                    <a:pt x="298" y="254"/>
                  </a:cubicBezTo>
                  <a:cubicBezTo>
                    <a:pt x="299" y="254"/>
                    <a:pt x="299" y="254"/>
                    <a:pt x="299" y="253"/>
                  </a:cubicBezTo>
                  <a:cubicBezTo>
                    <a:pt x="300" y="253"/>
                    <a:pt x="300" y="253"/>
                    <a:pt x="300" y="253"/>
                  </a:cubicBezTo>
                  <a:cubicBezTo>
                    <a:pt x="300" y="252"/>
                    <a:pt x="300" y="253"/>
                    <a:pt x="301" y="252"/>
                  </a:cubicBezTo>
                  <a:cubicBezTo>
                    <a:pt x="303" y="251"/>
                    <a:pt x="304" y="248"/>
                    <a:pt x="306" y="246"/>
                  </a:cubicBezTo>
                  <a:cubicBezTo>
                    <a:pt x="306" y="246"/>
                    <a:pt x="307" y="245"/>
                    <a:pt x="307" y="244"/>
                  </a:cubicBezTo>
                  <a:cubicBezTo>
                    <a:pt x="307" y="243"/>
                    <a:pt x="307" y="243"/>
                    <a:pt x="308" y="242"/>
                  </a:cubicBezTo>
                  <a:cubicBezTo>
                    <a:pt x="308" y="241"/>
                    <a:pt x="308" y="240"/>
                    <a:pt x="309" y="239"/>
                  </a:cubicBezTo>
                  <a:cubicBezTo>
                    <a:pt x="309" y="238"/>
                    <a:pt x="310" y="236"/>
                    <a:pt x="311" y="235"/>
                  </a:cubicBezTo>
                  <a:cubicBezTo>
                    <a:pt x="311" y="233"/>
                    <a:pt x="312" y="231"/>
                    <a:pt x="311" y="229"/>
                  </a:cubicBezTo>
                  <a:cubicBezTo>
                    <a:pt x="310" y="229"/>
                    <a:pt x="310" y="229"/>
                    <a:pt x="309" y="229"/>
                  </a:cubicBezTo>
                  <a:cubicBezTo>
                    <a:pt x="308" y="230"/>
                    <a:pt x="307" y="230"/>
                    <a:pt x="306" y="230"/>
                  </a:cubicBezTo>
                  <a:cubicBezTo>
                    <a:pt x="305" y="230"/>
                    <a:pt x="305" y="231"/>
                    <a:pt x="304" y="231"/>
                  </a:cubicBezTo>
                  <a:cubicBezTo>
                    <a:pt x="302" y="231"/>
                    <a:pt x="301" y="231"/>
                    <a:pt x="299" y="231"/>
                  </a:cubicBezTo>
                  <a:cubicBezTo>
                    <a:pt x="298" y="230"/>
                    <a:pt x="298" y="229"/>
                    <a:pt x="297" y="228"/>
                  </a:cubicBezTo>
                  <a:cubicBezTo>
                    <a:pt x="298" y="227"/>
                    <a:pt x="299" y="227"/>
                    <a:pt x="301" y="226"/>
                  </a:cubicBezTo>
                  <a:cubicBezTo>
                    <a:pt x="301" y="225"/>
                    <a:pt x="302" y="224"/>
                    <a:pt x="304" y="223"/>
                  </a:cubicBezTo>
                  <a:cubicBezTo>
                    <a:pt x="304" y="223"/>
                    <a:pt x="305" y="223"/>
                    <a:pt x="306" y="223"/>
                  </a:cubicBezTo>
                  <a:cubicBezTo>
                    <a:pt x="308" y="222"/>
                    <a:pt x="309" y="222"/>
                    <a:pt x="310" y="222"/>
                  </a:cubicBezTo>
                  <a:cubicBezTo>
                    <a:pt x="312" y="220"/>
                    <a:pt x="313" y="220"/>
                    <a:pt x="314" y="218"/>
                  </a:cubicBezTo>
                  <a:cubicBezTo>
                    <a:pt x="316" y="216"/>
                    <a:pt x="316" y="216"/>
                    <a:pt x="317" y="216"/>
                  </a:cubicBezTo>
                  <a:cubicBezTo>
                    <a:pt x="317" y="215"/>
                    <a:pt x="318" y="215"/>
                    <a:pt x="318" y="215"/>
                  </a:cubicBezTo>
                  <a:cubicBezTo>
                    <a:pt x="319" y="214"/>
                    <a:pt x="320" y="214"/>
                    <a:pt x="320" y="213"/>
                  </a:cubicBezTo>
                  <a:cubicBezTo>
                    <a:pt x="321" y="213"/>
                    <a:pt x="321" y="212"/>
                    <a:pt x="322" y="211"/>
                  </a:cubicBezTo>
                  <a:cubicBezTo>
                    <a:pt x="323" y="210"/>
                    <a:pt x="324" y="209"/>
                    <a:pt x="324" y="209"/>
                  </a:cubicBezTo>
                  <a:cubicBezTo>
                    <a:pt x="328" y="205"/>
                    <a:pt x="329" y="203"/>
                    <a:pt x="326" y="200"/>
                  </a:cubicBezTo>
                  <a:cubicBezTo>
                    <a:pt x="325" y="199"/>
                    <a:pt x="324" y="199"/>
                    <a:pt x="323" y="198"/>
                  </a:cubicBezTo>
                  <a:cubicBezTo>
                    <a:pt x="322" y="198"/>
                    <a:pt x="320" y="197"/>
                    <a:pt x="319" y="197"/>
                  </a:cubicBezTo>
                  <a:cubicBezTo>
                    <a:pt x="318" y="197"/>
                    <a:pt x="317" y="198"/>
                    <a:pt x="316" y="198"/>
                  </a:cubicBezTo>
                  <a:cubicBezTo>
                    <a:pt x="313" y="198"/>
                    <a:pt x="312" y="197"/>
                    <a:pt x="310" y="196"/>
                  </a:cubicBezTo>
                  <a:cubicBezTo>
                    <a:pt x="310" y="194"/>
                    <a:pt x="309" y="192"/>
                    <a:pt x="308" y="190"/>
                  </a:cubicBezTo>
                  <a:cubicBezTo>
                    <a:pt x="308" y="190"/>
                    <a:pt x="307" y="189"/>
                    <a:pt x="307" y="188"/>
                  </a:cubicBezTo>
                  <a:cubicBezTo>
                    <a:pt x="307" y="187"/>
                    <a:pt x="306" y="186"/>
                    <a:pt x="306" y="185"/>
                  </a:cubicBezTo>
                  <a:cubicBezTo>
                    <a:pt x="307" y="184"/>
                    <a:pt x="308" y="184"/>
                    <a:pt x="309" y="184"/>
                  </a:cubicBezTo>
                  <a:cubicBezTo>
                    <a:pt x="310" y="184"/>
                    <a:pt x="311" y="186"/>
                    <a:pt x="311" y="187"/>
                  </a:cubicBezTo>
                  <a:cubicBezTo>
                    <a:pt x="312" y="188"/>
                    <a:pt x="312" y="189"/>
                    <a:pt x="313" y="190"/>
                  </a:cubicBezTo>
                  <a:cubicBezTo>
                    <a:pt x="313" y="190"/>
                    <a:pt x="314" y="191"/>
                    <a:pt x="314" y="191"/>
                  </a:cubicBezTo>
                  <a:cubicBezTo>
                    <a:pt x="315" y="192"/>
                    <a:pt x="316" y="193"/>
                    <a:pt x="317" y="193"/>
                  </a:cubicBezTo>
                  <a:cubicBezTo>
                    <a:pt x="318" y="193"/>
                    <a:pt x="320" y="192"/>
                    <a:pt x="322" y="192"/>
                  </a:cubicBezTo>
                  <a:cubicBezTo>
                    <a:pt x="323" y="192"/>
                    <a:pt x="324" y="194"/>
                    <a:pt x="325" y="194"/>
                  </a:cubicBezTo>
                  <a:cubicBezTo>
                    <a:pt x="325" y="195"/>
                    <a:pt x="327" y="196"/>
                    <a:pt x="327" y="196"/>
                  </a:cubicBezTo>
                  <a:cubicBezTo>
                    <a:pt x="328" y="196"/>
                    <a:pt x="329" y="195"/>
                    <a:pt x="330" y="196"/>
                  </a:cubicBezTo>
                  <a:cubicBezTo>
                    <a:pt x="330" y="196"/>
                    <a:pt x="331" y="196"/>
                    <a:pt x="331" y="196"/>
                  </a:cubicBezTo>
                  <a:cubicBezTo>
                    <a:pt x="331" y="196"/>
                    <a:pt x="330" y="197"/>
                    <a:pt x="330" y="197"/>
                  </a:cubicBezTo>
                  <a:cubicBezTo>
                    <a:pt x="331" y="199"/>
                    <a:pt x="332" y="200"/>
                    <a:pt x="333" y="201"/>
                  </a:cubicBezTo>
                  <a:cubicBezTo>
                    <a:pt x="333" y="202"/>
                    <a:pt x="334" y="202"/>
                    <a:pt x="334" y="203"/>
                  </a:cubicBezTo>
                  <a:cubicBezTo>
                    <a:pt x="334" y="204"/>
                    <a:pt x="334" y="205"/>
                    <a:pt x="334" y="206"/>
                  </a:cubicBezTo>
                  <a:cubicBezTo>
                    <a:pt x="335" y="206"/>
                    <a:pt x="335" y="207"/>
                    <a:pt x="336" y="208"/>
                  </a:cubicBezTo>
                  <a:cubicBezTo>
                    <a:pt x="337" y="208"/>
                    <a:pt x="338" y="207"/>
                    <a:pt x="339" y="208"/>
                  </a:cubicBezTo>
                  <a:cubicBezTo>
                    <a:pt x="340" y="209"/>
                    <a:pt x="339" y="210"/>
                    <a:pt x="339" y="211"/>
                  </a:cubicBezTo>
                  <a:cubicBezTo>
                    <a:pt x="339" y="211"/>
                    <a:pt x="339" y="212"/>
                    <a:pt x="339" y="212"/>
                  </a:cubicBezTo>
                  <a:cubicBezTo>
                    <a:pt x="340" y="214"/>
                    <a:pt x="339" y="216"/>
                    <a:pt x="340" y="217"/>
                  </a:cubicBezTo>
                  <a:cubicBezTo>
                    <a:pt x="340" y="219"/>
                    <a:pt x="341" y="221"/>
                    <a:pt x="341" y="223"/>
                  </a:cubicBezTo>
                  <a:cubicBezTo>
                    <a:pt x="341" y="225"/>
                    <a:pt x="341" y="228"/>
                    <a:pt x="342" y="229"/>
                  </a:cubicBezTo>
                  <a:cubicBezTo>
                    <a:pt x="343" y="231"/>
                    <a:pt x="343" y="233"/>
                    <a:pt x="343" y="234"/>
                  </a:cubicBezTo>
                  <a:cubicBezTo>
                    <a:pt x="344" y="236"/>
                    <a:pt x="344" y="237"/>
                    <a:pt x="345" y="237"/>
                  </a:cubicBezTo>
                  <a:cubicBezTo>
                    <a:pt x="346" y="237"/>
                    <a:pt x="346" y="237"/>
                    <a:pt x="347" y="236"/>
                  </a:cubicBezTo>
                  <a:cubicBezTo>
                    <a:pt x="347" y="235"/>
                    <a:pt x="348" y="235"/>
                    <a:pt x="349" y="235"/>
                  </a:cubicBezTo>
                  <a:cubicBezTo>
                    <a:pt x="349" y="234"/>
                    <a:pt x="349" y="233"/>
                    <a:pt x="349" y="233"/>
                  </a:cubicBezTo>
                  <a:cubicBezTo>
                    <a:pt x="349" y="232"/>
                    <a:pt x="349" y="232"/>
                    <a:pt x="349" y="232"/>
                  </a:cubicBezTo>
                  <a:cubicBezTo>
                    <a:pt x="349" y="232"/>
                    <a:pt x="350" y="229"/>
                    <a:pt x="350" y="228"/>
                  </a:cubicBezTo>
                  <a:cubicBezTo>
                    <a:pt x="350" y="226"/>
                    <a:pt x="350" y="224"/>
                    <a:pt x="350" y="222"/>
                  </a:cubicBezTo>
                  <a:cubicBezTo>
                    <a:pt x="352" y="220"/>
                    <a:pt x="353" y="219"/>
                    <a:pt x="355" y="218"/>
                  </a:cubicBezTo>
                  <a:cubicBezTo>
                    <a:pt x="355" y="217"/>
                    <a:pt x="356" y="217"/>
                    <a:pt x="356" y="216"/>
                  </a:cubicBezTo>
                  <a:cubicBezTo>
                    <a:pt x="358" y="215"/>
                    <a:pt x="360" y="212"/>
                    <a:pt x="362" y="211"/>
                  </a:cubicBezTo>
                  <a:cubicBezTo>
                    <a:pt x="363" y="210"/>
                    <a:pt x="364" y="209"/>
                    <a:pt x="365" y="208"/>
                  </a:cubicBezTo>
                  <a:cubicBezTo>
                    <a:pt x="367" y="208"/>
                    <a:pt x="368" y="206"/>
                    <a:pt x="370" y="206"/>
                  </a:cubicBezTo>
                  <a:cubicBezTo>
                    <a:pt x="371" y="207"/>
                    <a:pt x="371" y="209"/>
                    <a:pt x="371" y="210"/>
                  </a:cubicBezTo>
                  <a:cubicBezTo>
                    <a:pt x="373" y="212"/>
                    <a:pt x="374" y="213"/>
                    <a:pt x="374" y="216"/>
                  </a:cubicBezTo>
                  <a:cubicBezTo>
                    <a:pt x="375" y="217"/>
                    <a:pt x="376" y="216"/>
                    <a:pt x="377" y="217"/>
                  </a:cubicBezTo>
                  <a:cubicBezTo>
                    <a:pt x="377" y="217"/>
                    <a:pt x="378" y="218"/>
                    <a:pt x="378" y="219"/>
                  </a:cubicBezTo>
                  <a:cubicBezTo>
                    <a:pt x="378" y="219"/>
                    <a:pt x="379" y="220"/>
                    <a:pt x="379" y="221"/>
                  </a:cubicBezTo>
                  <a:cubicBezTo>
                    <a:pt x="379" y="221"/>
                    <a:pt x="379" y="222"/>
                    <a:pt x="379" y="223"/>
                  </a:cubicBezTo>
                  <a:cubicBezTo>
                    <a:pt x="380" y="224"/>
                    <a:pt x="379" y="224"/>
                    <a:pt x="380" y="225"/>
                  </a:cubicBezTo>
                  <a:cubicBezTo>
                    <a:pt x="380" y="226"/>
                    <a:pt x="380" y="227"/>
                    <a:pt x="380" y="227"/>
                  </a:cubicBezTo>
                  <a:cubicBezTo>
                    <a:pt x="380" y="228"/>
                    <a:pt x="380" y="229"/>
                    <a:pt x="380" y="230"/>
                  </a:cubicBezTo>
                  <a:cubicBezTo>
                    <a:pt x="380" y="232"/>
                    <a:pt x="381" y="232"/>
                    <a:pt x="381" y="233"/>
                  </a:cubicBezTo>
                  <a:cubicBezTo>
                    <a:pt x="380" y="235"/>
                    <a:pt x="379" y="236"/>
                    <a:pt x="380" y="238"/>
                  </a:cubicBezTo>
                  <a:cubicBezTo>
                    <a:pt x="380" y="240"/>
                    <a:pt x="381" y="241"/>
                    <a:pt x="382" y="243"/>
                  </a:cubicBezTo>
                  <a:cubicBezTo>
                    <a:pt x="382" y="244"/>
                    <a:pt x="382" y="245"/>
                    <a:pt x="382" y="246"/>
                  </a:cubicBezTo>
                  <a:cubicBezTo>
                    <a:pt x="382" y="247"/>
                    <a:pt x="382" y="247"/>
                    <a:pt x="382" y="248"/>
                  </a:cubicBezTo>
                  <a:cubicBezTo>
                    <a:pt x="382" y="249"/>
                    <a:pt x="382" y="250"/>
                    <a:pt x="383" y="250"/>
                  </a:cubicBezTo>
                  <a:cubicBezTo>
                    <a:pt x="383" y="251"/>
                    <a:pt x="383" y="251"/>
                    <a:pt x="383" y="251"/>
                  </a:cubicBezTo>
                  <a:cubicBezTo>
                    <a:pt x="384" y="253"/>
                    <a:pt x="385" y="254"/>
                    <a:pt x="386" y="254"/>
                  </a:cubicBezTo>
                  <a:cubicBezTo>
                    <a:pt x="387" y="252"/>
                    <a:pt x="386" y="251"/>
                    <a:pt x="386" y="250"/>
                  </a:cubicBezTo>
                  <a:cubicBezTo>
                    <a:pt x="386" y="249"/>
                    <a:pt x="387" y="248"/>
                    <a:pt x="387" y="247"/>
                  </a:cubicBezTo>
                  <a:cubicBezTo>
                    <a:pt x="386" y="246"/>
                    <a:pt x="385" y="245"/>
                    <a:pt x="385" y="243"/>
                  </a:cubicBezTo>
                  <a:cubicBezTo>
                    <a:pt x="384" y="243"/>
                    <a:pt x="384" y="242"/>
                    <a:pt x="383" y="241"/>
                  </a:cubicBezTo>
                  <a:cubicBezTo>
                    <a:pt x="383" y="241"/>
                    <a:pt x="383" y="240"/>
                    <a:pt x="382" y="240"/>
                  </a:cubicBezTo>
                  <a:cubicBezTo>
                    <a:pt x="382" y="240"/>
                    <a:pt x="382" y="239"/>
                    <a:pt x="382" y="238"/>
                  </a:cubicBezTo>
                  <a:cubicBezTo>
                    <a:pt x="381" y="236"/>
                    <a:pt x="382" y="234"/>
                    <a:pt x="382" y="232"/>
                  </a:cubicBezTo>
                  <a:cubicBezTo>
                    <a:pt x="383" y="231"/>
                    <a:pt x="383" y="229"/>
                    <a:pt x="384" y="229"/>
                  </a:cubicBezTo>
                  <a:cubicBezTo>
                    <a:pt x="385" y="229"/>
                    <a:pt x="386" y="230"/>
                    <a:pt x="386" y="232"/>
                  </a:cubicBezTo>
                  <a:cubicBezTo>
                    <a:pt x="387" y="233"/>
                    <a:pt x="388" y="235"/>
                    <a:pt x="389" y="235"/>
                  </a:cubicBezTo>
                  <a:cubicBezTo>
                    <a:pt x="389" y="235"/>
                    <a:pt x="389" y="236"/>
                    <a:pt x="389" y="236"/>
                  </a:cubicBezTo>
                  <a:cubicBezTo>
                    <a:pt x="390" y="237"/>
                    <a:pt x="392" y="236"/>
                    <a:pt x="393" y="235"/>
                  </a:cubicBezTo>
                  <a:cubicBezTo>
                    <a:pt x="391" y="247"/>
                    <a:pt x="388" y="259"/>
                    <a:pt x="384" y="271"/>
                  </a:cubicBezTo>
                  <a:cubicBezTo>
                    <a:pt x="383" y="270"/>
                    <a:pt x="382" y="270"/>
                    <a:pt x="382" y="269"/>
                  </a:cubicBezTo>
                  <a:cubicBezTo>
                    <a:pt x="382" y="268"/>
                    <a:pt x="383" y="267"/>
                    <a:pt x="383" y="266"/>
                  </a:cubicBezTo>
                  <a:cubicBezTo>
                    <a:pt x="383" y="264"/>
                    <a:pt x="382" y="263"/>
                    <a:pt x="381" y="262"/>
                  </a:cubicBezTo>
                  <a:cubicBezTo>
                    <a:pt x="381" y="261"/>
                    <a:pt x="381" y="261"/>
                    <a:pt x="381" y="260"/>
                  </a:cubicBezTo>
                  <a:cubicBezTo>
                    <a:pt x="380" y="259"/>
                    <a:pt x="379" y="258"/>
                    <a:pt x="379" y="257"/>
                  </a:cubicBezTo>
                  <a:cubicBezTo>
                    <a:pt x="378" y="257"/>
                    <a:pt x="378" y="256"/>
                    <a:pt x="377" y="255"/>
                  </a:cubicBezTo>
                  <a:cubicBezTo>
                    <a:pt x="377" y="255"/>
                    <a:pt x="377" y="254"/>
                    <a:pt x="377" y="254"/>
                  </a:cubicBezTo>
                  <a:cubicBezTo>
                    <a:pt x="377" y="254"/>
                    <a:pt x="377" y="254"/>
                    <a:pt x="377" y="254"/>
                  </a:cubicBezTo>
                  <a:cubicBezTo>
                    <a:pt x="376" y="252"/>
                    <a:pt x="375" y="251"/>
                    <a:pt x="375" y="250"/>
                  </a:cubicBezTo>
                  <a:cubicBezTo>
                    <a:pt x="374" y="250"/>
                    <a:pt x="373" y="249"/>
                    <a:pt x="372" y="249"/>
                  </a:cubicBezTo>
                  <a:cubicBezTo>
                    <a:pt x="372" y="249"/>
                    <a:pt x="372" y="249"/>
                    <a:pt x="372" y="249"/>
                  </a:cubicBezTo>
                  <a:cubicBezTo>
                    <a:pt x="372" y="250"/>
                    <a:pt x="372" y="250"/>
                    <a:pt x="372" y="250"/>
                  </a:cubicBezTo>
                  <a:cubicBezTo>
                    <a:pt x="372" y="252"/>
                    <a:pt x="373" y="254"/>
                    <a:pt x="374" y="256"/>
                  </a:cubicBezTo>
                  <a:cubicBezTo>
                    <a:pt x="374" y="257"/>
                    <a:pt x="374" y="258"/>
                    <a:pt x="374" y="258"/>
                  </a:cubicBezTo>
                  <a:cubicBezTo>
                    <a:pt x="374" y="260"/>
                    <a:pt x="376" y="261"/>
                    <a:pt x="376" y="262"/>
                  </a:cubicBezTo>
                  <a:cubicBezTo>
                    <a:pt x="377" y="263"/>
                    <a:pt x="377" y="264"/>
                    <a:pt x="377" y="265"/>
                  </a:cubicBezTo>
                  <a:cubicBezTo>
                    <a:pt x="378" y="266"/>
                    <a:pt x="378" y="267"/>
                    <a:pt x="379" y="268"/>
                  </a:cubicBezTo>
                  <a:cubicBezTo>
                    <a:pt x="379" y="269"/>
                    <a:pt x="379" y="269"/>
                    <a:pt x="379" y="270"/>
                  </a:cubicBezTo>
                  <a:cubicBezTo>
                    <a:pt x="380" y="270"/>
                    <a:pt x="380" y="271"/>
                    <a:pt x="380" y="271"/>
                  </a:cubicBezTo>
                  <a:cubicBezTo>
                    <a:pt x="380" y="271"/>
                    <a:pt x="380" y="271"/>
                    <a:pt x="380" y="271"/>
                  </a:cubicBezTo>
                  <a:cubicBezTo>
                    <a:pt x="380" y="271"/>
                    <a:pt x="380" y="272"/>
                    <a:pt x="380" y="272"/>
                  </a:cubicBezTo>
                  <a:cubicBezTo>
                    <a:pt x="380" y="272"/>
                    <a:pt x="381" y="272"/>
                    <a:pt x="381" y="272"/>
                  </a:cubicBezTo>
                  <a:cubicBezTo>
                    <a:pt x="382" y="273"/>
                    <a:pt x="382" y="273"/>
                    <a:pt x="383" y="274"/>
                  </a:cubicBezTo>
                  <a:cubicBezTo>
                    <a:pt x="376" y="292"/>
                    <a:pt x="366" y="310"/>
                    <a:pt x="353" y="325"/>
                  </a:cubicBezTo>
                  <a:cubicBezTo>
                    <a:pt x="353" y="324"/>
                    <a:pt x="352" y="324"/>
                    <a:pt x="351" y="323"/>
                  </a:cubicBezTo>
                  <a:cubicBezTo>
                    <a:pt x="351" y="321"/>
                    <a:pt x="351" y="317"/>
                    <a:pt x="349" y="318"/>
                  </a:cubicBezTo>
                  <a:cubicBezTo>
                    <a:pt x="348" y="318"/>
                    <a:pt x="348" y="320"/>
                    <a:pt x="348" y="321"/>
                  </a:cubicBezTo>
                  <a:cubicBezTo>
                    <a:pt x="348" y="322"/>
                    <a:pt x="347" y="323"/>
                    <a:pt x="347" y="324"/>
                  </a:cubicBezTo>
                  <a:cubicBezTo>
                    <a:pt x="347" y="325"/>
                    <a:pt x="347" y="325"/>
                    <a:pt x="347" y="326"/>
                  </a:cubicBezTo>
                  <a:cubicBezTo>
                    <a:pt x="346" y="327"/>
                    <a:pt x="346" y="328"/>
                    <a:pt x="345" y="329"/>
                  </a:cubicBezTo>
                  <a:cubicBezTo>
                    <a:pt x="344" y="330"/>
                    <a:pt x="345" y="331"/>
                    <a:pt x="343" y="331"/>
                  </a:cubicBezTo>
                  <a:cubicBezTo>
                    <a:pt x="342" y="332"/>
                    <a:pt x="341" y="329"/>
                    <a:pt x="339" y="328"/>
                  </a:cubicBezTo>
                  <a:cubicBezTo>
                    <a:pt x="339" y="328"/>
                    <a:pt x="338" y="328"/>
                    <a:pt x="338" y="327"/>
                  </a:cubicBezTo>
                  <a:cubicBezTo>
                    <a:pt x="336" y="326"/>
                    <a:pt x="337" y="324"/>
                    <a:pt x="338" y="323"/>
                  </a:cubicBezTo>
                  <a:cubicBezTo>
                    <a:pt x="339" y="322"/>
                    <a:pt x="340" y="321"/>
                    <a:pt x="340" y="320"/>
                  </a:cubicBezTo>
                  <a:cubicBezTo>
                    <a:pt x="339" y="319"/>
                    <a:pt x="337" y="319"/>
                    <a:pt x="336" y="319"/>
                  </a:cubicBezTo>
                  <a:cubicBezTo>
                    <a:pt x="334" y="318"/>
                    <a:pt x="332" y="318"/>
                    <a:pt x="330" y="319"/>
                  </a:cubicBezTo>
                  <a:cubicBezTo>
                    <a:pt x="329" y="319"/>
                    <a:pt x="329" y="320"/>
                    <a:pt x="328" y="320"/>
                  </a:cubicBezTo>
                  <a:cubicBezTo>
                    <a:pt x="327" y="322"/>
                    <a:pt x="326" y="324"/>
                    <a:pt x="325" y="325"/>
                  </a:cubicBezTo>
                  <a:cubicBezTo>
                    <a:pt x="323" y="325"/>
                    <a:pt x="322" y="324"/>
                    <a:pt x="321" y="324"/>
                  </a:cubicBezTo>
                  <a:cubicBezTo>
                    <a:pt x="319" y="324"/>
                    <a:pt x="315" y="329"/>
                    <a:pt x="313" y="330"/>
                  </a:cubicBezTo>
                  <a:cubicBezTo>
                    <a:pt x="313" y="331"/>
                    <a:pt x="312" y="331"/>
                    <a:pt x="312" y="331"/>
                  </a:cubicBezTo>
                  <a:cubicBezTo>
                    <a:pt x="311" y="332"/>
                    <a:pt x="311" y="332"/>
                    <a:pt x="311" y="332"/>
                  </a:cubicBezTo>
                  <a:cubicBezTo>
                    <a:pt x="310" y="334"/>
                    <a:pt x="311" y="334"/>
                    <a:pt x="310" y="335"/>
                  </a:cubicBezTo>
                  <a:cubicBezTo>
                    <a:pt x="310" y="336"/>
                    <a:pt x="309" y="337"/>
                    <a:pt x="308" y="338"/>
                  </a:cubicBezTo>
                  <a:cubicBezTo>
                    <a:pt x="306" y="338"/>
                    <a:pt x="305" y="338"/>
                    <a:pt x="304" y="338"/>
                  </a:cubicBezTo>
                  <a:cubicBezTo>
                    <a:pt x="302" y="339"/>
                    <a:pt x="300" y="340"/>
                    <a:pt x="298" y="341"/>
                  </a:cubicBezTo>
                  <a:cubicBezTo>
                    <a:pt x="297" y="343"/>
                    <a:pt x="295" y="344"/>
                    <a:pt x="294" y="346"/>
                  </a:cubicBezTo>
                  <a:cubicBezTo>
                    <a:pt x="293" y="349"/>
                    <a:pt x="292" y="353"/>
                    <a:pt x="292" y="355"/>
                  </a:cubicBezTo>
                  <a:cubicBezTo>
                    <a:pt x="292" y="356"/>
                    <a:pt x="293" y="357"/>
                    <a:pt x="293" y="358"/>
                  </a:cubicBezTo>
                  <a:cubicBezTo>
                    <a:pt x="293" y="359"/>
                    <a:pt x="293" y="359"/>
                    <a:pt x="293" y="359"/>
                  </a:cubicBezTo>
                  <a:cubicBezTo>
                    <a:pt x="293" y="360"/>
                    <a:pt x="294" y="360"/>
                    <a:pt x="294" y="361"/>
                  </a:cubicBezTo>
                  <a:cubicBezTo>
                    <a:pt x="294" y="361"/>
                    <a:pt x="293" y="362"/>
                    <a:pt x="293" y="363"/>
                  </a:cubicBezTo>
                  <a:cubicBezTo>
                    <a:pt x="293" y="364"/>
                    <a:pt x="293" y="365"/>
                    <a:pt x="293" y="366"/>
                  </a:cubicBezTo>
                  <a:cubicBezTo>
                    <a:pt x="293" y="369"/>
                    <a:pt x="292" y="370"/>
                    <a:pt x="291" y="372"/>
                  </a:cubicBezTo>
                  <a:cubicBezTo>
                    <a:pt x="292" y="373"/>
                    <a:pt x="292" y="374"/>
                    <a:pt x="293" y="374"/>
                  </a:cubicBezTo>
                  <a:cubicBezTo>
                    <a:pt x="267" y="388"/>
                    <a:pt x="237" y="395"/>
                    <a:pt x="205" y="395"/>
                  </a:cubicBezTo>
                  <a:cubicBezTo>
                    <a:pt x="170" y="395"/>
                    <a:pt x="137" y="386"/>
                    <a:pt x="108" y="369"/>
                  </a:cubicBezTo>
                  <a:close/>
                  <a:moveTo>
                    <a:pt x="285" y="203"/>
                  </a:moveTo>
                  <a:cubicBezTo>
                    <a:pt x="285" y="202"/>
                    <a:pt x="284" y="201"/>
                    <a:pt x="284" y="201"/>
                  </a:cubicBezTo>
                  <a:cubicBezTo>
                    <a:pt x="284" y="200"/>
                    <a:pt x="284" y="198"/>
                    <a:pt x="283" y="197"/>
                  </a:cubicBezTo>
                  <a:cubicBezTo>
                    <a:pt x="283" y="197"/>
                    <a:pt x="283" y="195"/>
                    <a:pt x="282" y="195"/>
                  </a:cubicBezTo>
                  <a:cubicBezTo>
                    <a:pt x="281" y="194"/>
                    <a:pt x="280" y="191"/>
                    <a:pt x="279" y="189"/>
                  </a:cubicBezTo>
                  <a:cubicBezTo>
                    <a:pt x="279" y="189"/>
                    <a:pt x="280" y="188"/>
                    <a:pt x="280" y="188"/>
                  </a:cubicBezTo>
                  <a:cubicBezTo>
                    <a:pt x="280" y="188"/>
                    <a:pt x="280" y="188"/>
                    <a:pt x="280" y="188"/>
                  </a:cubicBezTo>
                  <a:cubicBezTo>
                    <a:pt x="282" y="188"/>
                    <a:pt x="282" y="189"/>
                    <a:pt x="283" y="190"/>
                  </a:cubicBezTo>
                  <a:cubicBezTo>
                    <a:pt x="283" y="190"/>
                    <a:pt x="284" y="190"/>
                    <a:pt x="284" y="190"/>
                  </a:cubicBezTo>
                  <a:cubicBezTo>
                    <a:pt x="284" y="191"/>
                    <a:pt x="285" y="192"/>
                    <a:pt x="286" y="194"/>
                  </a:cubicBezTo>
                  <a:cubicBezTo>
                    <a:pt x="286" y="194"/>
                    <a:pt x="286" y="196"/>
                    <a:pt x="287" y="197"/>
                  </a:cubicBezTo>
                  <a:cubicBezTo>
                    <a:pt x="288" y="198"/>
                    <a:pt x="290" y="200"/>
                    <a:pt x="290" y="201"/>
                  </a:cubicBezTo>
                  <a:cubicBezTo>
                    <a:pt x="290" y="202"/>
                    <a:pt x="289" y="204"/>
                    <a:pt x="290" y="205"/>
                  </a:cubicBezTo>
                  <a:cubicBezTo>
                    <a:pt x="290" y="205"/>
                    <a:pt x="290" y="207"/>
                    <a:pt x="290" y="207"/>
                  </a:cubicBezTo>
                  <a:cubicBezTo>
                    <a:pt x="291" y="209"/>
                    <a:pt x="293" y="210"/>
                    <a:pt x="294" y="211"/>
                  </a:cubicBezTo>
                  <a:cubicBezTo>
                    <a:pt x="294" y="211"/>
                    <a:pt x="294" y="212"/>
                    <a:pt x="294" y="213"/>
                  </a:cubicBezTo>
                  <a:cubicBezTo>
                    <a:pt x="295" y="214"/>
                    <a:pt x="295" y="215"/>
                    <a:pt x="296" y="216"/>
                  </a:cubicBezTo>
                  <a:cubicBezTo>
                    <a:pt x="296" y="217"/>
                    <a:pt x="297" y="218"/>
                    <a:pt x="297" y="219"/>
                  </a:cubicBezTo>
                  <a:cubicBezTo>
                    <a:pt x="298" y="221"/>
                    <a:pt x="299" y="223"/>
                    <a:pt x="297" y="225"/>
                  </a:cubicBezTo>
                  <a:cubicBezTo>
                    <a:pt x="295" y="225"/>
                    <a:pt x="294" y="222"/>
                    <a:pt x="293" y="221"/>
                  </a:cubicBezTo>
                  <a:cubicBezTo>
                    <a:pt x="292" y="219"/>
                    <a:pt x="290" y="218"/>
                    <a:pt x="290" y="215"/>
                  </a:cubicBezTo>
                  <a:cubicBezTo>
                    <a:pt x="289" y="213"/>
                    <a:pt x="288" y="211"/>
                    <a:pt x="287" y="210"/>
                  </a:cubicBezTo>
                  <a:cubicBezTo>
                    <a:pt x="287" y="207"/>
                    <a:pt x="286" y="204"/>
                    <a:pt x="285" y="203"/>
                  </a:cubicBezTo>
                  <a:close/>
                  <a:moveTo>
                    <a:pt x="281" y="142"/>
                  </a:moveTo>
                  <a:cubicBezTo>
                    <a:pt x="282" y="141"/>
                    <a:pt x="283" y="141"/>
                    <a:pt x="284" y="140"/>
                  </a:cubicBezTo>
                  <a:cubicBezTo>
                    <a:pt x="285" y="140"/>
                    <a:pt x="286" y="139"/>
                    <a:pt x="287" y="139"/>
                  </a:cubicBezTo>
                  <a:cubicBezTo>
                    <a:pt x="287" y="138"/>
                    <a:pt x="289" y="138"/>
                    <a:pt x="289" y="139"/>
                  </a:cubicBezTo>
                  <a:cubicBezTo>
                    <a:pt x="290" y="142"/>
                    <a:pt x="286" y="142"/>
                    <a:pt x="286" y="145"/>
                  </a:cubicBezTo>
                  <a:cubicBezTo>
                    <a:pt x="286" y="146"/>
                    <a:pt x="287" y="146"/>
                    <a:pt x="288" y="147"/>
                  </a:cubicBezTo>
                  <a:cubicBezTo>
                    <a:pt x="289" y="148"/>
                    <a:pt x="290" y="149"/>
                    <a:pt x="291" y="150"/>
                  </a:cubicBezTo>
                  <a:cubicBezTo>
                    <a:pt x="291" y="150"/>
                    <a:pt x="292" y="150"/>
                    <a:pt x="293" y="151"/>
                  </a:cubicBezTo>
                  <a:cubicBezTo>
                    <a:pt x="293" y="151"/>
                    <a:pt x="294" y="152"/>
                    <a:pt x="294" y="153"/>
                  </a:cubicBezTo>
                  <a:cubicBezTo>
                    <a:pt x="294" y="156"/>
                    <a:pt x="289" y="157"/>
                    <a:pt x="287" y="155"/>
                  </a:cubicBezTo>
                  <a:cubicBezTo>
                    <a:pt x="286" y="155"/>
                    <a:pt x="286" y="155"/>
                    <a:pt x="286" y="155"/>
                  </a:cubicBezTo>
                  <a:cubicBezTo>
                    <a:pt x="286" y="155"/>
                    <a:pt x="286" y="155"/>
                    <a:pt x="285" y="155"/>
                  </a:cubicBezTo>
                  <a:cubicBezTo>
                    <a:pt x="284" y="154"/>
                    <a:pt x="283" y="154"/>
                    <a:pt x="282" y="153"/>
                  </a:cubicBezTo>
                  <a:cubicBezTo>
                    <a:pt x="281" y="153"/>
                    <a:pt x="279" y="153"/>
                    <a:pt x="278" y="154"/>
                  </a:cubicBezTo>
                  <a:cubicBezTo>
                    <a:pt x="277" y="154"/>
                    <a:pt x="276" y="155"/>
                    <a:pt x="276" y="155"/>
                  </a:cubicBezTo>
                  <a:cubicBezTo>
                    <a:pt x="274" y="155"/>
                    <a:pt x="273" y="155"/>
                    <a:pt x="271" y="155"/>
                  </a:cubicBezTo>
                  <a:cubicBezTo>
                    <a:pt x="271" y="154"/>
                    <a:pt x="270" y="154"/>
                    <a:pt x="269" y="153"/>
                  </a:cubicBezTo>
                  <a:cubicBezTo>
                    <a:pt x="269" y="151"/>
                    <a:pt x="270" y="148"/>
                    <a:pt x="271" y="146"/>
                  </a:cubicBezTo>
                  <a:cubicBezTo>
                    <a:pt x="272" y="143"/>
                    <a:pt x="274" y="140"/>
                    <a:pt x="277" y="142"/>
                  </a:cubicBezTo>
                  <a:cubicBezTo>
                    <a:pt x="278" y="143"/>
                    <a:pt x="278" y="144"/>
                    <a:pt x="278" y="146"/>
                  </a:cubicBezTo>
                  <a:cubicBezTo>
                    <a:pt x="278" y="146"/>
                    <a:pt x="279" y="147"/>
                    <a:pt x="279" y="147"/>
                  </a:cubicBezTo>
                  <a:cubicBezTo>
                    <a:pt x="281" y="147"/>
                    <a:pt x="282" y="146"/>
                    <a:pt x="283" y="145"/>
                  </a:cubicBezTo>
                  <a:cubicBezTo>
                    <a:pt x="284" y="143"/>
                    <a:pt x="281" y="144"/>
                    <a:pt x="281" y="142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046" y="2354"/>
              <a:ext cx="35" cy="74"/>
            </a:xfrm>
            <a:custGeom>
              <a:rect b="b" l="l" r="r" t="t"/>
              <a:pathLst>
                <a:path extrusionOk="0" h="31" w="15">
                  <a:moveTo>
                    <a:pt x="1" y="29"/>
                  </a:moveTo>
                  <a:cubicBezTo>
                    <a:pt x="2" y="30"/>
                    <a:pt x="3" y="31"/>
                    <a:pt x="4" y="31"/>
                  </a:cubicBezTo>
                  <a:cubicBezTo>
                    <a:pt x="6" y="31"/>
                    <a:pt x="7" y="29"/>
                    <a:pt x="8" y="26"/>
                  </a:cubicBezTo>
                  <a:cubicBezTo>
                    <a:pt x="9" y="24"/>
                    <a:pt x="10" y="21"/>
                    <a:pt x="10" y="19"/>
                  </a:cubicBezTo>
                  <a:cubicBezTo>
                    <a:pt x="10" y="18"/>
                    <a:pt x="11" y="17"/>
                    <a:pt x="11" y="15"/>
                  </a:cubicBezTo>
                  <a:cubicBezTo>
                    <a:pt x="11" y="15"/>
                    <a:pt x="12" y="14"/>
                    <a:pt x="12" y="13"/>
                  </a:cubicBezTo>
                  <a:cubicBezTo>
                    <a:pt x="12" y="13"/>
                    <a:pt x="12" y="12"/>
                    <a:pt x="13" y="11"/>
                  </a:cubicBezTo>
                  <a:cubicBezTo>
                    <a:pt x="13" y="9"/>
                    <a:pt x="13" y="7"/>
                    <a:pt x="14" y="6"/>
                  </a:cubicBezTo>
                  <a:cubicBezTo>
                    <a:pt x="14" y="4"/>
                    <a:pt x="15" y="1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0"/>
                    <a:pt x="11" y="1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2" y="12"/>
                    <a:pt x="2" y="14"/>
                    <a:pt x="3" y="17"/>
                  </a:cubicBezTo>
                  <a:cubicBezTo>
                    <a:pt x="2" y="19"/>
                    <a:pt x="0" y="20"/>
                    <a:pt x="0" y="23"/>
                  </a:cubicBezTo>
                  <a:cubicBezTo>
                    <a:pt x="0" y="25"/>
                    <a:pt x="1" y="27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3710" y="1726"/>
              <a:ext cx="172" cy="169"/>
            </a:xfrm>
            <a:custGeom>
              <a:rect b="b" l="l" r="r" t="t"/>
              <a:pathLst>
                <a:path extrusionOk="0" h="71" w="72">
                  <a:moveTo>
                    <a:pt x="35" y="61"/>
                  </a:moveTo>
                  <a:cubicBezTo>
                    <a:pt x="35" y="60"/>
                    <a:pt x="36" y="58"/>
                    <a:pt x="36" y="57"/>
                  </a:cubicBezTo>
                  <a:cubicBezTo>
                    <a:pt x="37" y="57"/>
                    <a:pt x="37" y="56"/>
                    <a:pt x="38" y="56"/>
                  </a:cubicBezTo>
                  <a:cubicBezTo>
                    <a:pt x="39" y="55"/>
                    <a:pt x="40" y="56"/>
                    <a:pt x="41" y="55"/>
                  </a:cubicBezTo>
                  <a:cubicBezTo>
                    <a:pt x="42" y="55"/>
                    <a:pt x="43" y="54"/>
                    <a:pt x="43" y="53"/>
                  </a:cubicBezTo>
                  <a:cubicBezTo>
                    <a:pt x="44" y="53"/>
                    <a:pt x="45" y="52"/>
                    <a:pt x="46" y="52"/>
                  </a:cubicBezTo>
                  <a:cubicBezTo>
                    <a:pt x="47" y="51"/>
                    <a:pt x="47" y="50"/>
                    <a:pt x="48" y="50"/>
                  </a:cubicBezTo>
                  <a:cubicBezTo>
                    <a:pt x="49" y="49"/>
                    <a:pt x="49" y="48"/>
                    <a:pt x="50" y="48"/>
                  </a:cubicBezTo>
                  <a:cubicBezTo>
                    <a:pt x="50" y="48"/>
                    <a:pt x="51" y="48"/>
                    <a:pt x="52" y="48"/>
                  </a:cubicBezTo>
                  <a:cubicBezTo>
                    <a:pt x="52" y="48"/>
                    <a:pt x="53" y="47"/>
                    <a:pt x="53" y="47"/>
                  </a:cubicBezTo>
                  <a:cubicBezTo>
                    <a:pt x="54" y="47"/>
                    <a:pt x="56" y="47"/>
                    <a:pt x="57" y="47"/>
                  </a:cubicBezTo>
                  <a:cubicBezTo>
                    <a:pt x="57" y="47"/>
                    <a:pt x="57" y="46"/>
                    <a:pt x="57" y="46"/>
                  </a:cubicBezTo>
                  <a:cubicBezTo>
                    <a:pt x="59" y="46"/>
                    <a:pt x="59" y="45"/>
                    <a:pt x="60" y="43"/>
                  </a:cubicBezTo>
                  <a:cubicBezTo>
                    <a:pt x="61" y="42"/>
                    <a:pt x="62" y="42"/>
                    <a:pt x="62" y="41"/>
                  </a:cubicBezTo>
                  <a:cubicBezTo>
                    <a:pt x="63" y="40"/>
                    <a:pt x="62" y="39"/>
                    <a:pt x="62" y="39"/>
                  </a:cubicBezTo>
                  <a:cubicBezTo>
                    <a:pt x="62" y="37"/>
                    <a:pt x="63" y="37"/>
                    <a:pt x="64" y="35"/>
                  </a:cubicBezTo>
                  <a:cubicBezTo>
                    <a:pt x="64" y="34"/>
                    <a:pt x="64" y="32"/>
                    <a:pt x="65" y="30"/>
                  </a:cubicBezTo>
                  <a:cubicBezTo>
                    <a:pt x="65" y="29"/>
                    <a:pt x="65" y="27"/>
                    <a:pt x="66" y="26"/>
                  </a:cubicBezTo>
                  <a:cubicBezTo>
                    <a:pt x="66" y="25"/>
                    <a:pt x="65" y="24"/>
                    <a:pt x="64" y="23"/>
                  </a:cubicBezTo>
                  <a:cubicBezTo>
                    <a:pt x="65" y="22"/>
                    <a:pt x="66" y="20"/>
                    <a:pt x="66" y="18"/>
                  </a:cubicBezTo>
                  <a:cubicBezTo>
                    <a:pt x="67" y="17"/>
                    <a:pt x="68" y="16"/>
                    <a:pt x="68" y="16"/>
                  </a:cubicBezTo>
                  <a:cubicBezTo>
                    <a:pt x="68" y="15"/>
                    <a:pt x="69" y="15"/>
                    <a:pt x="69" y="15"/>
                  </a:cubicBezTo>
                  <a:cubicBezTo>
                    <a:pt x="69" y="15"/>
                    <a:pt x="69" y="15"/>
                    <a:pt x="69" y="14"/>
                  </a:cubicBezTo>
                  <a:cubicBezTo>
                    <a:pt x="70" y="13"/>
                    <a:pt x="71" y="13"/>
                    <a:pt x="72" y="11"/>
                  </a:cubicBezTo>
                  <a:cubicBezTo>
                    <a:pt x="72" y="10"/>
                    <a:pt x="72" y="9"/>
                    <a:pt x="72" y="7"/>
                  </a:cubicBezTo>
                  <a:cubicBezTo>
                    <a:pt x="71" y="7"/>
                    <a:pt x="70" y="7"/>
                    <a:pt x="69" y="8"/>
                  </a:cubicBezTo>
                  <a:cubicBezTo>
                    <a:pt x="69" y="8"/>
                    <a:pt x="68" y="8"/>
                    <a:pt x="68" y="8"/>
                  </a:cubicBezTo>
                  <a:cubicBezTo>
                    <a:pt x="68" y="8"/>
                    <a:pt x="67" y="8"/>
                    <a:pt x="66" y="8"/>
                  </a:cubicBezTo>
                  <a:cubicBezTo>
                    <a:pt x="66" y="8"/>
                    <a:pt x="64" y="9"/>
                    <a:pt x="64" y="8"/>
                  </a:cubicBezTo>
                  <a:cubicBezTo>
                    <a:pt x="64" y="7"/>
                    <a:pt x="66" y="6"/>
                    <a:pt x="66" y="5"/>
                  </a:cubicBezTo>
                  <a:cubicBezTo>
                    <a:pt x="65" y="3"/>
                    <a:pt x="64" y="3"/>
                    <a:pt x="63" y="2"/>
                  </a:cubicBezTo>
                  <a:cubicBezTo>
                    <a:pt x="62" y="2"/>
                    <a:pt x="61" y="1"/>
                    <a:pt x="60" y="1"/>
                  </a:cubicBezTo>
                  <a:cubicBezTo>
                    <a:pt x="60" y="1"/>
                    <a:pt x="59" y="2"/>
                    <a:pt x="59" y="1"/>
                  </a:cubicBezTo>
                  <a:cubicBezTo>
                    <a:pt x="58" y="1"/>
                    <a:pt x="57" y="1"/>
                    <a:pt x="56" y="1"/>
                  </a:cubicBezTo>
                  <a:cubicBezTo>
                    <a:pt x="55" y="0"/>
                    <a:pt x="53" y="1"/>
                    <a:pt x="51" y="1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5" y="2"/>
                    <a:pt x="43" y="4"/>
                    <a:pt x="42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39" y="3"/>
                    <a:pt x="38" y="4"/>
                    <a:pt x="37" y="5"/>
                  </a:cubicBezTo>
                  <a:cubicBezTo>
                    <a:pt x="37" y="5"/>
                    <a:pt x="36" y="5"/>
                    <a:pt x="36" y="6"/>
                  </a:cubicBezTo>
                  <a:cubicBezTo>
                    <a:pt x="35" y="6"/>
                    <a:pt x="34" y="7"/>
                    <a:pt x="34" y="7"/>
                  </a:cubicBezTo>
                  <a:cubicBezTo>
                    <a:pt x="33" y="8"/>
                    <a:pt x="35" y="8"/>
                    <a:pt x="34" y="9"/>
                  </a:cubicBezTo>
                  <a:cubicBezTo>
                    <a:pt x="35" y="9"/>
                    <a:pt x="34" y="10"/>
                    <a:pt x="34" y="10"/>
                  </a:cubicBezTo>
                  <a:cubicBezTo>
                    <a:pt x="33" y="10"/>
                    <a:pt x="33" y="8"/>
                    <a:pt x="32" y="7"/>
                  </a:cubicBezTo>
                  <a:cubicBezTo>
                    <a:pt x="31" y="7"/>
                    <a:pt x="30" y="7"/>
                    <a:pt x="29" y="8"/>
                  </a:cubicBezTo>
                  <a:cubicBezTo>
                    <a:pt x="28" y="8"/>
                    <a:pt x="26" y="8"/>
                    <a:pt x="25" y="8"/>
                  </a:cubicBezTo>
                  <a:cubicBezTo>
                    <a:pt x="25" y="8"/>
                    <a:pt x="24" y="9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5" y="11"/>
                    <a:pt x="15" y="12"/>
                    <a:pt x="14" y="12"/>
                  </a:cubicBezTo>
                  <a:cubicBezTo>
                    <a:pt x="14" y="12"/>
                    <a:pt x="14" y="13"/>
                    <a:pt x="13" y="13"/>
                  </a:cubicBezTo>
                  <a:cubicBezTo>
                    <a:pt x="13" y="13"/>
                    <a:pt x="13" y="13"/>
                    <a:pt x="12" y="13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0" y="14"/>
                    <a:pt x="9" y="15"/>
                    <a:pt x="9" y="16"/>
                  </a:cubicBezTo>
                  <a:cubicBezTo>
                    <a:pt x="9" y="17"/>
                    <a:pt x="11" y="16"/>
                    <a:pt x="10" y="18"/>
                  </a:cubicBezTo>
                  <a:cubicBezTo>
                    <a:pt x="10" y="20"/>
                    <a:pt x="8" y="19"/>
                    <a:pt x="6" y="20"/>
                  </a:cubicBezTo>
                  <a:cubicBezTo>
                    <a:pt x="5" y="20"/>
                    <a:pt x="3" y="21"/>
                    <a:pt x="2" y="21"/>
                  </a:cubicBezTo>
                  <a:cubicBezTo>
                    <a:pt x="2" y="22"/>
                    <a:pt x="2" y="22"/>
                    <a:pt x="1" y="22"/>
                  </a:cubicBezTo>
                  <a:cubicBezTo>
                    <a:pt x="1" y="24"/>
                    <a:pt x="2" y="24"/>
                    <a:pt x="1" y="25"/>
                  </a:cubicBezTo>
                  <a:cubicBezTo>
                    <a:pt x="1" y="26"/>
                    <a:pt x="0" y="26"/>
                    <a:pt x="0" y="28"/>
                  </a:cubicBezTo>
                  <a:cubicBezTo>
                    <a:pt x="1" y="28"/>
                    <a:pt x="1" y="29"/>
                    <a:pt x="2" y="29"/>
                  </a:cubicBezTo>
                  <a:cubicBezTo>
                    <a:pt x="3" y="29"/>
                    <a:pt x="4" y="29"/>
                    <a:pt x="5" y="29"/>
                  </a:cubicBezTo>
                  <a:cubicBezTo>
                    <a:pt x="6" y="28"/>
                    <a:pt x="8" y="29"/>
                    <a:pt x="9" y="28"/>
                  </a:cubicBezTo>
                  <a:cubicBezTo>
                    <a:pt x="11" y="28"/>
                    <a:pt x="13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6" y="30"/>
                    <a:pt x="17" y="31"/>
                    <a:pt x="17" y="32"/>
                  </a:cubicBezTo>
                  <a:cubicBezTo>
                    <a:pt x="17" y="32"/>
                    <a:pt x="17" y="32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4"/>
                    <a:pt x="17" y="34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7"/>
                    <a:pt x="17" y="39"/>
                    <a:pt x="17" y="40"/>
                  </a:cubicBezTo>
                  <a:cubicBezTo>
                    <a:pt x="19" y="40"/>
                    <a:pt x="20" y="40"/>
                    <a:pt x="21" y="41"/>
                  </a:cubicBezTo>
                  <a:cubicBezTo>
                    <a:pt x="22" y="41"/>
                    <a:pt x="22" y="41"/>
                    <a:pt x="23" y="42"/>
                  </a:cubicBezTo>
                  <a:cubicBezTo>
                    <a:pt x="24" y="43"/>
                    <a:pt x="23" y="45"/>
                    <a:pt x="23" y="47"/>
                  </a:cubicBezTo>
                  <a:cubicBezTo>
                    <a:pt x="22" y="48"/>
                    <a:pt x="22" y="48"/>
                    <a:pt x="21" y="48"/>
                  </a:cubicBezTo>
                  <a:cubicBezTo>
                    <a:pt x="21" y="49"/>
                    <a:pt x="20" y="50"/>
                    <a:pt x="20" y="50"/>
                  </a:cubicBezTo>
                  <a:cubicBezTo>
                    <a:pt x="20" y="50"/>
                    <a:pt x="19" y="50"/>
                    <a:pt x="19" y="51"/>
                  </a:cubicBezTo>
                  <a:cubicBezTo>
                    <a:pt x="18" y="52"/>
                    <a:pt x="18" y="53"/>
                    <a:pt x="18" y="55"/>
                  </a:cubicBezTo>
                  <a:cubicBezTo>
                    <a:pt x="18" y="55"/>
                    <a:pt x="18" y="56"/>
                    <a:pt x="18" y="57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9" y="60"/>
                    <a:pt x="19" y="61"/>
                    <a:pt x="19" y="62"/>
                  </a:cubicBezTo>
                  <a:cubicBezTo>
                    <a:pt x="20" y="62"/>
                    <a:pt x="20" y="63"/>
                    <a:pt x="20" y="63"/>
                  </a:cubicBezTo>
                  <a:cubicBezTo>
                    <a:pt x="20" y="64"/>
                    <a:pt x="20" y="64"/>
                    <a:pt x="21" y="64"/>
                  </a:cubicBezTo>
                  <a:cubicBezTo>
                    <a:pt x="21" y="65"/>
                    <a:pt x="22" y="66"/>
                    <a:pt x="22" y="67"/>
                  </a:cubicBezTo>
                  <a:cubicBezTo>
                    <a:pt x="23" y="68"/>
                    <a:pt x="23" y="68"/>
                    <a:pt x="24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8" y="69"/>
                    <a:pt x="28" y="71"/>
                    <a:pt x="30" y="71"/>
                  </a:cubicBezTo>
                  <a:cubicBezTo>
                    <a:pt x="31" y="70"/>
                    <a:pt x="31" y="69"/>
                    <a:pt x="31" y="68"/>
                  </a:cubicBezTo>
                  <a:cubicBezTo>
                    <a:pt x="32" y="67"/>
                    <a:pt x="32" y="66"/>
                    <a:pt x="33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3" y="63"/>
                    <a:pt x="34" y="63"/>
                    <a:pt x="34" y="63"/>
                  </a:cubicBezTo>
                  <a:cubicBezTo>
                    <a:pt x="34" y="62"/>
                    <a:pt x="34" y="61"/>
                    <a:pt x="35" y="61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3591" y="1790"/>
              <a:ext cx="24" cy="21"/>
            </a:xfrm>
            <a:custGeom>
              <a:rect b="b" l="l" r="r" t="t"/>
              <a:pathLst>
                <a:path extrusionOk="0" h="9" w="10">
                  <a:moveTo>
                    <a:pt x="8" y="1"/>
                  </a:moveTo>
                  <a:cubicBezTo>
                    <a:pt x="8" y="1"/>
                    <a:pt x="7" y="1"/>
                    <a:pt x="6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1"/>
                    <a:pt x="1" y="1"/>
                    <a:pt x="0" y="2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3" y="6"/>
                    <a:pt x="2" y="8"/>
                    <a:pt x="4" y="8"/>
                  </a:cubicBezTo>
                  <a:cubicBezTo>
                    <a:pt x="4" y="9"/>
                    <a:pt x="6" y="9"/>
                    <a:pt x="7" y="8"/>
                  </a:cubicBezTo>
                  <a:cubicBezTo>
                    <a:pt x="9" y="5"/>
                    <a:pt x="10" y="2"/>
                    <a:pt x="8" y="1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3824" y="1947"/>
              <a:ext cx="17" cy="29"/>
            </a:xfrm>
            <a:custGeom>
              <a:rect b="b" l="l" r="r" t="t"/>
              <a:pathLst>
                <a:path extrusionOk="0" h="12" w="7">
                  <a:moveTo>
                    <a:pt x="7" y="2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12"/>
                    <a:pt x="4" y="11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6" y="7"/>
                    <a:pt x="6" y="5"/>
                    <a:pt x="6" y="4"/>
                  </a:cubicBezTo>
                  <a:cubicBezTo>
                    <a:pt x="6" y="3"/>
                    <a:pt x="7" y="3"/>
                    <a:pt x="7" y="2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3663" y="2021"/>
              <a:ext cx="28" cy="31"/>
            </a:xfrm>
            <a:custGeom>
              <a:rect b="b" l="l" r="r" t="t"/>
              <a:pathLst>
                <a:path extrusionOk="0" h="13" w="12">
                  <a:moveTo>
                    <a:pt x="10" y="7"/>
                  </a:moveTo>
                  <a:cubicBezTo>
                    <a:pt x="9" y="6"/>
                    <a:pt x="9" y="4"/>
                    <a:pt x="8" y="3"/>
                  </a:cubicBezTo>
                  <a:cubicBezTo>
                    <a:pt x="8" y="2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5" y="1"/>
                    <a:pt x="4" y="3"/>
                  </a:cubicBezTo>
                  <a:cubicBezTo>
                    <a:pt x="3" y="4"/>
                    <a:pt x="1" y="5"/>
                    <a:pt x="0" y="7"/>
                  </a:cubicBezTo>
                  <a:cubicBezTo>
                    <a:pt x="0" y="9"/>
                    <a:pt x="3" y="8"/>
                    <a:pt x="5" y="9"/>
                  </a:cubicBezTo>
                  <a:cubicBezTo>
                    <a:pt x="7" y="10"/>
                    <a:pt x="9" y="13"/>
                    <a:pt x="11" y="12"/>
                  </a:cubicBezTo>
                  <a:cubicBezTo>
                    <a:pt x="12" y="10"/>
                    <a:pt x="11" y="9"/>
                    <a:pt x="11" y="8"/>
                  </a:cubicBezTo>
                  <a:cubicBezTo>
                    <a:pt x="11" y="8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3817" y="1859"/>
              <a:ext cx="46" cy="26"/>
            </a:xfrm>
            <a:custGeom>
              <a:rect b="b" l="l" r="r" t="t"/>
              <a:pathLst>
                <a:path extrusionOk="0" h="11" w="19">
                  <a:moveTo>
                    <a:pt x="10" y="11"/>
                  </a:moveTo>
                  <a:cubicBezTo>
                    <a:pt x="11" y="11"/>
                    <a:pt x="12" y="10"/>
                    <a:pt x="13" y="9"/>
                  </a:cubicBezTo>
                  <a:cubicBezTo>
                    <a:pt x="15" y="8"/>
                    <a:pt x="16" y="7"/>
                    <a:pt x="17" y="7"/>
                  </a:cubicBezTo>
                  <a:cubicBezTo>
                    <a:pt x="18" y="6"/>
                    <a:pt x="19" y="5"/>
                    <a:pt x="19" y="4"/>
                  </a:cubicBezTo>
                  <a:cubicBezTo>
                    <a:pt x="19" y="2"/>
                    <a:pt x="17" y="1"/>
                    <a:pt x="16" y="0"/>
                  </a:cubicBezTo>
                  <a:cubicBezTo>
                    <a:pt x="14" y="0"/>
                    <a:pt x="11" y="1"/>
                    <a:pt x="9" y="1"/>
                  </a:cubicBezTo>
                  <a:cubicBezTo>
                    <a:pt x="7" y="1"/>
                    <a:pt x="7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8"/>
                    <a:pt x="2" y="9"/>
                    <a:pt x="4" y="10"/>
                  </a:cubicBezTo>
                  <a:cubicBezTo>
                    <a:pt x="6" y="10"/>
                    <a:pt x="8" y="11"/>
                    <a:pt x="10" y="11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3836" y="1919"/>
              <a:ext cx="43" cy="66"/>
            </a:xfrm>
            <a:custGeom>
              <a:rect b="b" l="l" r="r" t="t"/>
              <a:pathLst>
                <a:path extrusionOk="0" h="28" w="18">
                  <a:moveTo>
                    <a:pt x="14" y="1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2" y="14"/>
                    <a:pt x="11" y="12"/>
                  </a:cubicBezTo>
                  <a:cubicBezTo>
                    <a:pt x="10" y="10"/>
                    <a:pt x="8" y="8"/>
                    <a:pt x="10" y="6"/>
                  </a:cubicBezTo>
                  <a:cubicBezTo>
                    <a:pt x="10" y="4"/>
                    <a:pt x="8" y="4"/>
                    <a:pt x="8" y="3"/>
                  </a:cubicBezTo>
                  <a:cubicBezTo>
                    <a:pt x="7" y="2"/>
                    <a:pt x="8" y="2"/>
                    <a:pt x="7" y="1"/>
                  </a:cubicBezTo>
                  <a:cubicBezTo>
                    <a:pt x="6" y="0"/>
                    <a:pt x="4" y="1"/>
                    <a:pt x="2" y="2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9"/>
                    <a:pt x="3" y="11"/>
                    <a:pt x="4" y="13"/>
                  </a:cubicBezTo>
                  <a:cubicBezTo>
                    <a:pt x="6" y="13"/>
                    <a:pt x="8" y="13"/>
                    <a:pt x="8" y="16"/>
                  </a:cubicBezTo>
                  <a:cubicBezTo>
                    <a:pt x="7" y="17"/>
                    <a:pt x="6" y="17"/>
                    <a:pt x="5" y="18"/>
                  </a:cubicBezTo>
                  <a:cubicBezTo>
                    <a:pt x="5" y="19"/>
                    <a:pt x="4" y="20"/>
                    <a:pt x="4" y="21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3" y="23"/>
                    <a:pt x="2" y="24"/>
                    <a:pt x="3" y="26"/>
                  </a:cubicBezTo>
                  <a:cubicBezTo>
                    <a:pt x="3" y="26"/>
                    <a:pt x="4" y="27"/>
                    <a:pt x="4" y="27"/>
                  </a:cubicBezTo>
                  <a:cubicBezTo>
                    <a:pt x="5" y="28"/>
                    <a:pt x="7" y="26"/>
                    <a:pt x="9" y="25"/>
                  </a:cubicBezTo>
                  <a:cubicBezTo>
                    <a:pt x="10" y="25"/>
                    <a:pt x="11" y="26"/>
                    <a:pt x="12" y="25"/>
                  </a:cubicBezTo>
                  <a:cubicBezTo>
                    <a:pt x="12" y="25"/>
                    <a:pt x="13" y="25"/>
                    <a:pt x="13" y="24"/>
                  </a:cubicBezTo>
                  <a:cubicBezTo>
                    <a:pt x="14" y="24"/>
                    <a:pt x="15" y="24"/>
                    <a:pt x="15" y="24"/>
                  </a:cubicBezTo>
                  <a:cubicBezTo>
                    <a:pt x="18" y="21"/>
                    <a:pt x="17" y="19"/>
                    <a:pt x="14" y="17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3520" y="2159"/>
              <a:ext cx="31" cy="31"/>
            </a:xfrm>
            <a:custGeom>
              <a:rect b="b" l="l" r="r" t="t"/>
              <a:pathLst>
                <a:path extrusionOk="0" h="13" w="13">
                  <a:moveTo>
                    <a:pt x="9" y="6"/>
                  </a:moveTo>
                  <a:cubicBezTo>
                    <a:pt x="9" y="5"/>
                    <a:pt x="9" y="5"/>
                    <a:pt x="8" y="5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5"/>
                    <a:pt x="4" y="5"/>
                    <a:pt x="6" y="7"/>
                  </a:cubicBezTo>
                  <a:cubicBezTo>
                    <a:pt x="7" y="8"/>
                    <a:pt x="8" y="9"/>
                    <a:pt x="8" y="10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11" y="12"/>
                    <a:pt x="12" y="13"/>
                    <a:pt x="13" y="11"/>
                  </a:cubicBezTo>
                  <a:cubicBezTo>
                    <a:pt x="13" y="10"/>
                    <a:pt x="11" y="9"/>
                    <a:pt x="10" y="7"/>
                  </a:cubicBezTo>
                  <a:cubicBezTo>
                    <a:pt x="10" y="7"/>
                    <a:pt x="10" y="6"/>
                    <a:pt x="9" y="6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3965" y="1759"/>
              <a:ext cx="59" cy="45"/>
            </a:xfrm>
            <a:custGeom>
              <a:rect b="b" l="l" r="r" t="t"/>
              <a:pathLst>
                <a:path extrusionOk="0" h="19" w="25">
                  <a:moveTo>
                    <a:pt x="3" y="16"/>
                  </a:moveTo>
                  <a:cubicBezTo>
                    <a:pt x="4" y="17"/>
                    <a:pt x="5" y="17"/>
                    <a:pt x="6" y="17"/>
                  </a:cubicBezTo>
                  <a:cubicBezTo>
                    <a:pt x="8" y="19"/>
                    <a:pt x="9" y="19"/>
                    <a:pt x="10" y="17"/>
                  </a:cubicBezTo>
                  <a:cubicBezTo>
                    <a:pt x="11" y="16"/>
                    <a:pt x="11" y="16"/>
                    <a:pt x="12" y="14"/>
                  </a:cubicBezTo>
                  <a:cubicBezTo>
                    <a:pt x="12" y="14"/>
                    <a:pt x="12" y="12"/>
                    <a:pt x="13" y="13"/>
                  </a:cubicBezTo>
                  <a:cubicBezTo>
                    <a:pt x="15" y="13"/>
                    <a:pt x="15" y="15"/>
                    <a:pt x="16" y="16"/>
                  </a:cubicBezTo>
                  <a:cubicBezTo>
                    <a:pt x="18" y="16"/>
                    <a:pt x="20" y="16"/>
                    <a:pt x="20" y="14"/>
                  </a:cubicBezTo>
                  <a:cubicBezTo>
                    <a:pt x="19" y="13"/>
                    <a:pt x="18" y="12"/>
                    <a:pt x="16" y="11"/>
                  </a:cubicBezTo>
                  <a:cubicBezTo>
                    <a:pt x="15" y="10"/>
                    <a:pt x="13" y="10"/>
                    <a:pt x="12" y="7"/>
                  </a:cubicBezTo>
                  <a:cubicBezTo>
                    <a:pt x="16" y="7"/>
                    <a:pt x="19" y="9"/>
                    <a:pt x="22" y="8"/>
                  </a:cubicBezTo>
                  <a:cubicBezTo>
                    <a:pt x="23" y="7"/>
                    <a:pt x="25" y="6"/>
                    <a:pt x="25" y="5"/>
                  </a:cubicBezTo>
                  <a:cubicBezTo>
                    <a:pt x="23" y="0"/>
                    <a:pt x="14" y="1"/>
                    <a:pt x="11" y="2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4"/>
                    <a:pt x="0" y="6"/>
                    <a:pt x="0" y="7"/>
                  </a:cubicBezTo>
                  <a:cubicBezTo>
                    <a:pt x="0" y="9"/>
                    <a:pt x="1" y="10"/>
                    <a:pt x="2" y="12"/>
                  </a:cubicBezTo>
                  <a:cubicBezTo>
                    <a:pt x="3" y="13"/>
                    <a:pt x="3" y="15"/>
                    <a:pt x="3" y="16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3553" y="2187"/>
              <a:ext cx="19" cy="19"/>
            </a:xfrm>
            <a:custGeom>
              <a:rect b="b" l="l" r="r" t="t"/>
              <a:pathLst>
                <a:path extrusionOk="0" h="8" w="8">
                  <a:moveTo>
                    <a:pt x="0" y="5"/>
                  </a:moveTo>
                  <a:cubicBezTo>
                    <a:pt x="1" y="6"/>
                    <a:pt x="4" y="7"/>
                    <a:pt x="5" y="7"/>
                  </a:cubicBezTo>
                  <a:cubicBezTo>
                    <a:pt x="6" y="7"/>
                    <a:pt x="8" y="8"/>
                    <a:pt x="8" y="6"/>
                  </a:cubicBezTo>
                  <a:cubicBezTo>
                    <a:pt x="7" y="3"/>
                    <a:pt x="1" y="0"/>
                    <a:pt x="0" y="5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8"/>
          <p:cNvSpPr/>
          <p:nvPr/>
        </p:nvSpPr>
        <p:spPr>
          <a:xfrm>
            <a:off x="7599776" y="2016247"/>
            <a:ext cx="2897634" cy="437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</a:pPr>
            <a:r>
              <a:rPr b="0" i="1" lang="en-US" sz="112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Connection/management/application/ecosystem collaboration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8"/>
          <p:cNvCxnSpPr>
            <a:endCxn id="366" idx="10"/>
          </p:cNvCxnSpPr>
          <p:nvPr/>
        </p:nvCxnSpPr>
        <p:spPr>
          <a:xfrm>
            <a:off x="7154845" y="2409696"/>
            <a:ext cx="2505000" cy="691500"/>
          </a:xfrm>
          <a:prstGeom prst="bentConnector3">
            <a:avLst>
              <a:gd fmla="val 115843" name="adj1"/>
            </a:avLst>
          </a:prstGeom>
          <a:noFill/>
          <a:ln cap="flat" cmpd="sng" w="12700">
            <a:solidFill>
              <a:srgbClr val="FFFF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8"/>
          <p:cNvSpPr/>
          <p:nvPr/>
        </p:nvSpPr>
        <p:spPr>
          <a:xfrm>
            <a:off x="4973277" y="4201489"/>
            <a:ext cx="1531188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</a:pPr>
            <a:r>
              <a:rPr b="1" i="0" lang="en-US" sz="112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Open MEC 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8"/>
          <p:cNvGrpSpPr/>
          <p:nvPr/>
        </p:nvGrpSpPr>
        <p:grpSpPr>
          <a:xfrm>
            <a:off x="8428094" y="3334465"/>
            <a:ext cx="1384836" cy="790667"/>
            <a:chOff x="8453085" y="4505336"/>
            <a:chExt cx="1253258" cy="651384"/>
          </a:xfrm>
        </p:grpSpPr>
        <p:sp>
          <p:nvSpPr>
            <p:cNvPr id="388" name="Google Shape;388;p8"/>
            <p:cNvSpPr/>
            <p:nvPr/>
          </p:nvSpPr>
          <p:spPr>
            <a:xfrm>
              <a:off x="8453085" y="4992513"/>
              <a:ext cx="1253258" cy="164207"/>
            </a:xfrm>
            <a:prstGeom prst="roundRect">
              <a:avLst>
                <a:gd fmla="val 16667" name="adj"/>
              </a:avLst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71975" lIns="143975" spcFirstLastPara="1" rIns="143975" wrap="square" tIns="719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Hardware</a:t>
              </a:r>
              <a:endParaRPr b="0" i="0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8453085" y="4798081"/>
              <a:ext cx="1253258" cy="164207"/>
            </a:xfrm>
            <a:prstGeom prst="roundRect">
              <a:avLst>
                <a:gd fmla="val 16667" name="adj"/>
              </a:avLst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71975" lIns="143975" spcFirstLastPara="1" rIns="143975" wrap="square" tIns="719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CloudOS</a:t>
              </a:r>
              <a:endParaRPr b="0" i="0" sz="9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8453085" y="4505336"/>
              <a:ext cx="1253258" cy="271836"/>
            </a:xfrm>
            <a:prstGeom prst="roundRect">
              <a:avLst>
                <a:gd fmla="val 5845" name="adj"/>
              </a:avLst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71975" lIns="143975" spcFirstLastPara="1" rIns="143975" wrap="square" tIns="719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80"/>
                <a:buFont typeface="Arial"/>
                <a:buNone/>
              </a:pPr>
              <a:r>
                <a:rPr b="0" i="0" lang="en-US" sz="980" u="none" cap="none" strike="noStrike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5G control plane</a:t>
              </a:r>
              <a:endParaRPr b="0" i="0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8"/>
          <p:cNvGrpSpPr/>
          <p:nvPr/>
        </p:nvGrpSpPr>
        <p:grpSpPr>
          <a:xfrm>
            <a:off x="3130940" y="3722700"/>
            <a:ext cx="316107" cy="347235"/>
            <a:chOff x="1407898" y="4208755"/>
            <a:chExt cx="236539" cy="236533"/>
          </a:xfrm>
        </p:grpSpPr>
        <p:sp>
          <p:nvSpPr>
            <p:cNvPr id="392" name="Google Shape;392;p8"/>
            <p:cNvSpPr/>
            <p:nvPr/>
          </p:nvSpPr>
          <p:spPr>
            <a:xfrm>
              <a:off x="1407898" y="4208755"/>
              <a:ext cx="236539" cy="236533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4000">
                  <a:srgbClr val="BFBFBF"/>
                </a:gs>
                <a:gs pos="76000">
                  <a:srgbClr val="7F7F7F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3" name="Google Shape;393;p8"/>
            <p:cNvGrpSpPr/>
            <p:nvPr/>
          </p:nvGrpSpPr>
          <p:grpSpPr>
            <a:xfrm>
              <a:off x="1431706" y="4220643"/>
              <a:ext cx="200328" cy="200323"/>
              <a:chOff x="28602428" y="3356916"/>
              <a:chExt cx="489093" cy="489094"/>
            </a:xfrm>
          </p:grpSpPr>
          <p:grpSp>
            <p:nvGrpSpPr>
              <p:cNvPr id="394" name="Google Shape;394;p8"/>
              <p:cNvGrpSpPr/>
              <p:nvPr/>
            </p:nvGrpSpPr>
            <p:grpSpPr>
              <a:xfrm>
                <a:off x="28602428" y="3545209"/>
                <a:ext cx="489093" cy="112504"/>
                <a:chOff x="28640376" y="3545209"/>
                <a:chExt cx="489093" cy="112504"/>
              </a:xfrm>
            </p:grpSpPr>
            <p:pic>
              <p:nvPicPr>
                <p:cNvPr id="395" name="Google Shape;395;p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9005718" y="3545213"/>
                  <a:ext cx="123751" cy="11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6" name="Google Shape;396;p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flipH="1">
                  <a:off x="28640376" y="3545209"/>
                  <a:ext cx="123751" cy="11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7" name="Google Shape;397;p8"/>
              <p:cNvGrpSpPr/>
              <p:nvPr/>
            </p:nvGrpSpPr>
            <p:grpSpPr>
              <a:xfrm rot="5400000">
                <a:off x="28602427" y="3545211"/>
                <a:ext cx="489094" cy="112504"/>
                <a:chOff x="29230411" y="3545210"/>
                <a:chExt cx="489094" cy="112504"/>
              </a:xfrm>
            </p:grpSpPr>
            <p:pic>
              <p:nvPicPr>
                <p:cNvPr id="398" name="Google Shape;398;p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flipH="1">
                  <a:off x="29595754" y="3545210"/>
                  <a:ext cx="123751" cy="1125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9" name="Google Shape;399;p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flipH="1" rot="10800000">
                  <a:off x="29230411" y="3545214"/>
                  <a:ext cx="123749" cy="11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400" name="Google Shape;400;p8"/>
          <p:cNvSpPr/>
          <p:nvPr/>
        </p:nvSpPr>
        <p:spPr>
          <a:xfrm>
            <a:off x="3556143" y="1720556"/>
            <a:ext cx="4273352" cy="2531104"/>
          </a:xfrm>
          <a:custGeom>
            <a:rect b="b" l="l" r="r" t="t"/>
            <a:pathLst>
              <a:path extrusionOk="0" h="10000" w="10000">
                <a:moveTo>
                  <a:pt x="8448" y="9807"/>
                </a:moveTo>
                <a:lnTo>
                  <a:pt x="1220" y="9711"/>
                </a:lnTo>
                <a:cubicBezTo>
                  <a:pt x="1220" y="9711"/>
                  <a:pt x="0" y="9253"/>
                  <a:pt x="199" y="6988"/>
                </a:cubicBezTo>
                <a:cubicBezTo>
                  <a:pt x="424" y="4530"/>
                  <a:pt x="1638" y="4336"/>
                  <a:pt x="1638" y="4336"/>
                </a:cubicBezTo>
                <a:cubicBezTo>
                  <a:pt x="1638" y="4336"/>
                  <a:pt x="1711" y="1277"/>
                  <a:pt x="3806" y="627"/>
                </a:cubicBezTo>
                <a:cubicBezTo>
                  <a:pt x="5849" y="0"/>
                  <a:pt x="6684" y="2940"/>
                  <a:pt x="6684" y="2940"/>
                </a:cubicBezTo>
                <a:cubicBezTo>
                  <a:pt x="6684" y="2940"/>
                  <a:pt x="7732" y="1542"/>
                  <a:pt x="8621" y="2867"/>
                </a:cubicBezTo>
                <a:cubicBezTo>
                  <a:pt x="9363" y="3952"/>
                  <a:pt x="9054" y="5692"/>
                  <a:pt x="9054" y="5692"/>
                </a:cubicBezTo>
                <a:cubicBezTo>
                  <a:pt x="9054" y="5692"/>
                  <a:pt x="10000" y="6361"/>
                  <a:pt x="9841" y="8096"/>
                </a:cubicBezTo>
                <a:cubicBezTo>
                  <a:pt x="9668" y="10000"/>
                  <a:pt x="8448" y="9807"/>
                  <a:pt x="8448" y="9807"/>
                </a:cubicBezTo>
                <a:close/>
              </a:path>
            </a:pathLst>
          </a:custGeom>
          <a:noFill/>
          <a:ln cap="flat" cmpd="sng" w="25400">
            <a:solidFill>
              <a:srgbClr val="89898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1000" rotWithShape="0" algn="ctr" sy="101000">
              <a:srgbClr val="000000">
                <a:alpha val="2941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"/>
          <p:cNvSpPr/>
          <p:nvPr/>
        </p:nvSpPr>
        <p:spPr>
          <a:xfrm>
            <a:off x="4058817" y="3477311"/>
            <a:ext cx="3458159" cy="647880"/>
          </a:xfrm>
          <a:prstGeom prst="roundRect">
            <a:avLst>
              <a:gd fmla="val 6056" name="adj"/>
            </a:avLst>
          </a:prstGeom>
          <a:noFill/>
          <a:ln cap="flat" cmpd="sng" w="19050">
            <a:solidFill>
              <a:srgbClr val="8888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"/>
          <p:cNvSpPr/>
          <p:nvPr/>
        </p:nvSpPr>
        <p:spPr>
          <a:xfrm>
            <a:off x="4636971" y="3453773"/>
            <a:ext cx="2337499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Arial"/>
              <a:buNone/>
            </a:pPr>
            <a:r>
              <a:rPr b="0" i="0" lang="en-US" sz="839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Heterogeneous computing hardware 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"/>
          <p:cNvSpPr/>
          <p:nvPr/>
        </p:nvSpPr>
        <p:spPr>
          <a:xfrm>
            <a:off x="4706158" y="3886856"/>
            <a:ext cx="2261565" cy="210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b="0" i="1" lang="en-US" sz="77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(Kunpeng, x86, GPU, and NPU)</a:t>
            </a:r>
            <a:endParaRPr b="0" i="1" sz="11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"/>
          <p:cNvSpPr/>
          <p:nvPr/>
        </p:nvSpPr>
        <p:spPr>
          <a:xfrm>
            <a:off x="4753516" y="3765877"/>
            <a:ext cx="783529" cy="144348"/>
          </a:xfrm>
          <a:custGeom>
            <a:rect b="b" l="l" r="r" t="t"/>
            <a:pathLst>
              <a:path extrusionOk="0" h="195" w="662">
                <a:moveTo>
                  <a:pt x="644" y="0"/>
                </a:moveTo>
                <a:lnTo>
                  <a:pt x="19" y="0"/>
                </a:lnTo>
                <a:lnTo>
                  <a:pt x="19" y="0"/>
                </a:lnTo>
                <a:lnTo>
                  <a:pt x="13" y="1"/>
                </a:lnTo>
                <a:lnTo>
                  <a:pt x="6" y="4"/>
                </a:lnTo>
                <a:lnTo>
                  <a:pt x="2" y="10"/>
                </a:lnTo>
                <a:lnTo>
                  <a:pt x="1" y="12"/>
                </a:lnTo>
                <a:lnTo>
                  <a:pt x="0" y="16"/>
                </a:lnTo>
                <a:lnTo>
                  <a:pt x="0" y="179"/>
                </a:lnTo>
                <a:lnTo>
                  <a:pt x="0" y="179"/>
                </a:lnTo>
                <a:lnTo>
                  <a:pt x="1" y="181"/>
                </a:lnTo>
                <a:lnTo>
                  <a:pt x="2" y="184"/>
                </a:lnTo>
                <a:lnTo>
                  <a:pt x="6" y="190"/>
                </a:lnTo>
                <a:lnTo>
                  <a:pt x="13" y="193"/>
                </a:lnTo>
                <a:lnTo>
                  <a:pt x="16" y="195"/>
                </a:lnTo>
                <a:lnTo>
                  <a:pt x="19" y="195"/>
                </a:lnTo>
                <a:lnTo>
                  <a:pt x="644" y="195"/>
                </a:lnTo>
                <a:lnTo>
                  <a:pt x="644" y="195"/>
                </a:lnTo>
                <a:lnTo>
                  <a:pt x="647" y="195"/>
                </a:lnTo>
                <a:lnTo>
                  <a:pt x="651" y="193"/>
                </a:lnTo>
                <a:lnTo>
                  <a:pt x="658" y="190"/>
                </a:lnTo>
                <a:lnTo>
                  <a:pt x="661" y="184"/>
                </a:lnTo>
                <a:lnTo>
                  <a:pt x="662" y="181"/>
                </a:lnTo>
                <a:lnTo>
                  <a:pt x="662" y="179"/>
                </a:lnTo>
                <a:lnTo>
                  <a:pt x="662" y="16"/>
                </a:lnTo>
                <a:lnTo>
                  <a:pt x="662" y="16"/>
                </a:lnTo>
                <a:lnTo>
                  <a:pt x="662" y="12"/>
                </a:lnTo>
                <a:lnTo>
                  <a:pt x="661" y="10"/>
                </a:lnTo>
                <a:lnTo>
                  <a:pt x="658" y="4"/>
                </a:lnTo>
                <a:lnTo>
                  <a:pt x="651" y="1"/>
                </a:lnTo>
                <a:lnTo>
                  <a:pt x="644" y="0"/>
                </a:lnTo>
                <a:lnTo>
                  <a:pt x="644" y="0"/>
                </a:lnTo>
                <a:close/>
                <a:moveTo>
                  <a:pt x="506" y="20"/>
                </a:moveTo>
                <a:lnTo>
                  <a:pt x="506" y="20"/>
                </a:lnTo>
                <a:lnTo>
                  <a:pt x="506" y="18"/>
                </a:lnTo>
                <a:lnTo>
                  <a:pt x="507" y="17"/>
                </a:lnTo>
                <a:lnTo>
                  <a:pt x="511" y="16"/>
                </a:lnTo>
                <a:lnTo>
                  <a:pt x="581" y="16"/>
                </a:lnTo>
                <a:lnTo>
                  <a:pt x="581" y="16"/>
                </a:lnTo>
                <a:lnTo>
                  <a:pt x="584" y="17"/>
                </a:lnTo>
                <a:lnTo>
                  <a:pt x="585" y="18"/>
                </a:lnTo>
                <a:lnTo>
                  <a:pt x="586" y="20"/>
                </a:lnTo>
                <a:lnTo>
                  <a:pt x="607" y="59"/>
                </a:lnTo>
                <a:lnTo>
                  <a:pt x="607" y="59"/>
                </a:lnTo>
                <a:lnTo>
                  <a:pt x="607" y="60"/>
                </a:lnTo>
                <a:lnTo>
                  <a:pt x="606" y="62"/>
                </a:lnTo>
                <a:lnTo>
                  <a:pt x="602" y="63"/>
                </a:lnTo>
                <a:lnTo>
                  <a:pt x="511" y="63"/>
                </a:lnTo>
                <a:lnTo>
                  <a:pt x="511" y="63"/>
                </a:lnTo>
                <a:lnTo>
                  <a:pt x="507" y="62"/>
                </a:lnTo>
                <a:lnTo>
                  <a:pt x="506" y="60"/>
                </a:lnTo>
                <a:lnTo>
                  <a:pt x="506" y="59"/>
                </a:lnTo>
                <a:lnTo>
                  <a:pt x="506" y="20"/>
                </a:lnTo>
                <a:close/>
                <a:moveTo>
                  <a:pt x="506" y="78"/>
                </a:moveTo>
                <a:lnTo>
                  <a:pt x="506" y="78"/>
                </a:lnTo>
                <a:lnTo>
                  <a:pt x="506" y="76"/>
                </a:lnTo>
                <a:lnTo>
                  <a:pt x="507" y="75"/>
                </a:lnTo>
                <a:lnTo>
                  <a:pt x="511" y="73"/>
                </a:lnTo>
                <a:lnTo>
                  <a:pt x="581" y="73"/>
                </a:lnTo>
                <a:lnTo>
                  <a:pt x="581" y="73"/>
                </a:lnTo>
                <a:lnTo>
                  <a:pt x="584" y="75"/>
                </a:lnTo>
                <a:lnTo>
                  <a:pt x="585" y="76"/>
                </a:lnTo>
                <a:lnTo>
                  <a:pt x="586" y="78"/>
                </a:lnTo>
                <a:lnTo>
                  <a:pt x="607" y="116"/>
                </a:lnTo>
                <a:lnTo>
                  <a:pt x="607" y="116"/>
                </a:lnTo>
                <a:lnTo>
                  <a:pt x="607" y="118"/>
                </a:lnTo>
                <a:lnTo>
                  <a:pt x="606" y="119"/>
                </a:lnTo>
                <a:lnTo>
                  <a:pt x="602" y="121"/>
                </a:lnTo>
                <a:lnTo>
                  <a:pt x="511" y="121"/>
                </a:lnTo>
                <a:lnTo>
                  <a:pt x="511" y="121"/>
                </a:lnTo>
                <a:lnTo>
                  <a:pt x="507" y="119"/>
                </a:lnTo>
                <a:lnTo>
                  <a:pt x="506" y="118"/>
                </a:lnTo>
                <a:lnTo>
                  <a:pt x="506" y="116"/>
                </a:lnTo>
                <a:lnTo>
                  <a:pt x="506" y="78"/>
                </a:lnTo>
                <a:close/>
                <a:moveTo>
                  <a:pt x="351" y="20"/>
                </a:moveTo>
                <a:lnTo>
                  <a:pt x="351" y="20"/>
                </a:lnTo>
                <a:lnTo>
                  <a:pt x="352" y="18"/>
                </a:lnTo>
                <a:lnTo>
                  <a:pt x="353" y="17"/>
                </a:lnTo>
                <a:lnTo>
                  <a:pt x="355" y="16"/>
                </a:lnTo>
                <a:lnTo>
                  <a:pt x="426" y="16"/>
                </a:lnTo>
                <a:lnTo>
                  <a:pt x="426" y="16"/>
                </a:lnTo>
                <a:lnTo>
                  <a:pt x="429" y="17"/>
                </a:lnTo>
                <a:lnTo>
                  <a:pt x="430" y="18"/>
                </a:lnTo>
                <a:lnTo>
                  <a:pt x="431" y="20"/>
                </a:lnTo>
                <a:lnTo>
                  <a:pt x="452" y="59"/>
                </a:lnTo>
                <a:lnTo>
                  <a:pt x="452" y="59"/>
                </a:lnTo>
                <a:lnTo>
                  <a:pt x="452" y="60"/>
                </a:lnTo>
                <a:lnTo>
                  <a:pt x="451" y="62"/>
                </a:lnTo>
                <a:lnTo>
                  <a:pt x="447" y="63"/>
                </a:lnTo>
                <a:lnTo>
                  <a:pt x="355" y="63"/>
                </a:lnTo>
                <a:lnTo>
                  <a:pt x="355" y="63"/>
                </a:lnTo>
                <a:lnTo>
                  <a:pt x="353" y="62"/>
                </a:lnTo>
                <a:lnTo>
                  <a:pt x="352" y="60"/>
                </a:lnTo>
                <a:lnTo>
                  <a:pt x="351" y="59"/>
                </a:lnTo>
                <a:lnTo>
                  <a:pt x="351" y="20"/>
                </a:lnTo>
                <a:close/>
                <a:moveTo>
                  <a:pt x="351" y="78"/>
                </a:moveTo>
                <a:lnTo>
                  <a:pt x="351" y="78"/>
                </a:lnTo>
                <a:lnTo>
                  <a:pt x="352" y="76"/>
                </a:lnTo>
                <a:lnTo>
                  <a:pt x="353" y="75"/>
                </a:lnTo>
                <a:lnTo>
                  <a:pt x="355" y="73"/>
                </a:lnTo>
                <a:lnTo>
                  <a:pt x="426" y="73"/>
                </a:lnTo>
                <a:lnTo>
                  <a:pt x="426" y="73"/>
                </a:lnTo>
                <a:lnTo>
                  <a:pt x="429" y="75"/>
                </a:lnTo>
                <a:lnTo>
                  <a:pt x="430" y="76"/>
                </a:lnTo>
                <a:lnTo>
                  <a:pt x="431" y="78"/>
                </a:lnTo>
                <a:lnTo>
                  <a:pt x="452" y="116"/>
                </a:lnTo>
                <a:lnTo>
                  <a:pt x="452" y="116"/>
                </a:lnTo>
                <a:lnTo>
                  <a:pt x="452" y="118"/>
                </a:lnTo>
                <a:lnTo>
                  <a:pt x="451" y="119"/>
                </a:lnTo>
                <a:lnTo>
                  <a:pt x="447" y="121"/>
                </a:lnTo>
                <a:lnTo>
                  <a:pt x="355" y="121"/>
                </a:lnTo>
                <a:lnTo>
                  <a:pt x="355" y="121"/>
                </a:lnTo>
                <a:lnTo>
                  <a:pt x="353" y="119"/>
                </a:lnTo>
                <a:lnTo>
                  <a:pt x="352" y="118"/>
                </a:lnTo>
                <a:lnTo>
                  <a:pt x="351" y="116"/>
                </a:lnTo>
                <a:lnTo>
                  <a:pt x="351" y="78"/>
                </a:lnTo>
                <a:close/>
                <a:moveTo>
                  <a:pt x="197" y="20"/>
                </a:moveTo>
                <a:lnTo>
                  <a:pt x="197" y="20"/>
                </a:lnTo>
                <a:lnTo>
                  <a:pt x="197" y="18"/>
                </a:lnTo>
                <a:lnTo>
                  <a:pt x="198" y="17"/>
                </a:lnTo>
                <a:lnTo>
                  <a:pt x="202" y="16"/>
                </a:lnTo>
                <a:lnTo>
                  <a:pt x="271" y="16"/>
                </a:lnTo>
                <a:lnTo>
                  <a:pt x="271" y="16"/>
                </a:lnTo>
                <a:lnTo>
                  <a:pt x="275" y="17"/>
                </a:lnTo>
                <a:lnTo>
                  <a:pt x="276" y="18"/>
                </a:lnTo>
                <a:lnTo>
                  <a:pt x="276" y="20"/>
                </a:lnTo>
                <a:lnTo>
                  <a:pt x="298" y="59"/>
                </a:lnTo>
                <a:lnTo>
                  <a:pt x="298" y="59"/>
                </a:lnTo>
                <a:lnTo>
                  <a:pt x="297" y="60"/>
                </a:lnTo>
                <a:lnTo>
                  <a:pt x="297" y="62"/>
                </a:lnTo>
                <a:lnTo>
                  <a:pt x="293" y="63"/>
                </a:lnTo>
                <a:lnTo>
                  <a:pt x="202" y="63"/>
                </a:lnTo>
                <a:lnTo>
                  <a:pt x="202" y="63"/>
                </a:lnTo>
                <a:lnTo>
                  <a:pt x="198" y="62"/>
                </a:lnTo>
                <a:lnTo>
                  <a:pt x="197" y="60"/>
                </a:lnTo>
                <a:lnTo>
                  <a:pt x="197" y="59"/>
                </a:lnTo>
                <a:lnTo>
                  <a:pt x="197" y="20"/>
                </a:lnTo>
                <a:close/>
                <a:moveTo>
                  <a:pt x="197" y="78"/>
                </a:moveTo>
                <a:lnTo>
                  <a:pt x="197" y="78"/>
                </a:lnTo>
                <a:lnTo>
                  <a:pt x="197" y="76"/>
                </a:lnTo>
                <a:lnTo>
                  <a:pt x="198" y="75"/>
                </a:lnTo>
                <a:lnTo>
                  <a:pt x="202" y="73"/>
                </a:lnTo>
                <a:lnTo>
                  <a:pt x="271" y="73"/>
                </a:lnTo>
                <a:lnTo>
                  <a:pt x="271" y="73"/>
                </a:lnTo>
                <a:lnTo>
                  <a:pt x="275" y="75"/>
                </a:lnTo>
                <a:lnTo>
                  <a:pt x="276" y="76"/>
                </a:lnTo>
                <a:lnTo>
                  <a:pt x="276" y="78"/>
                </a:lnTo>
                <a:lnTo>
                  <a:pt x="298" y="116"/>
                </a:lnTo>
                <a:lnTo>
                  <a:pt x="298" y="116"/>
                </a:lnTo>
                <a:lnTo>
                  <a:pt x="297" y="118"/>
                </a:lnTo>
                <a:lnTo>
                  <a:pt x="297" y="119"/>
                </a:lnTo>
                <a:lnTo>
                  <a:pt x="293" y="121"/>
                </a:lnTo>
                <a:lnTo>
                  <a:pt x="202" y="121"/>
                </a:lnTo>
                <a:lnTo>
                  <a:pt x="202" y="121"/>
                </a:lnTo>
                <a:lnTo>
                  <a:pt x="198" y="119"/>
                </a:lnTo>
                <a:lnTo>
                  <a:pt x="197" y="118"/>
                </a:lnTo>
                <a:lnTo>
                  <a:pt x="197" y="116"/>
                </a:lnTo>
                <a:lnTo>
                  <a:pt x="197" y="78"/>
                </a:lnTo>
                <a:close/>
                <a:moveTo>
                  <a:pt x="42" y="20"/>
                </a:moveTo>
                <a:lnTo>
                  <a:pt x="42" y="20"/>
                </a:lnTo>
                <a:lnTo>
                  <a:pt x="42" y="18"/>
                </a:lnTo>
                <a:lnTo>
                  <a:pt x="43" y="17"/>
                </a:lnTo>
                <a:lnTo>
                  <a:pt x="46" y="16"/>
                </a:lnTo>
                <a:lnTo>
                  <a:pt x="117" y="16"/>
                </a:lnTo>
                <a:lnTo>
                  <a:pt x="117" y="16"/>
                </a:lnTo>
                <a:lnTo>
                  <a:pt x="120" y="17"/>
                </a:lnTo>
                <a:lnTo>
                  <a:pt x="121" y="18"/>
                </a:lnTo>
                <a:lnTo>
                  <a:pt x="122" y="20"/>
                </a:lnTo>
                <a:lnTo>
                  <a:pt x="143" y="59"/>
                </a:lnTo>
                <a:lnTo>
                  <a:pt x="143" y="59"/>
                </a:lnTo>
                <a:lnTo>
                  <a:pt x="143" y="60"/>
                </a:lnTo>
                <a:lnTo>
                  <a:pt x="142" y="62"/>
                </a:lnTo>
                <a:lnTo>
                  <a:pt x="138" y="63"/>
                </a:lnTo>
                <a:lnTo>
                  <a:pt x="46" y="63"/>
                </a:lnTo>
                <a:lnTo>
                  <a:pt x="46" y="63"/>
                </a:lnTo>
                <a:lnTo>
                  <a:pt x="43" y="62"/>
                </a:lnTo>
                <a:lnTo>
                  <a:pt x="42" y="60"/>
                </a:lnTo>
                <a:lnTo>
                  <a:pt x="42" y="59"/>
                </a:lnTo>
                <a:lnTo>
                  <a:pt x="42" y="20"/>
                </a:lnTo>
                <a:close/>
                <a:moveTo>
                  <a:pt x="42" y="78"/>
                </a:moveTo>
                <a:lnTo>
                  <a:pt x="42" y="78"/>
                </a:lnTo>
                <a:lnTo>
                  <a:pt x="42" y="76"/>
                </a:lnTo>
                <a:lnTo>
                  <a:pt x="43" y="75"/>
                </a:lnTo>
                <a:lnTo>
                  <a:pt x="46" y="73"/>
                </a:lnTo>
                <a:lnTo>
                  <a:pt x="117" y="73"/>
                </a:lnTo>
                <a:lnTo>
                  <a:pt x="117" y="73"/>
                </a:lnTo>
                <a:lnTo>
                  <a:pt x="120" y="75"/>
                </a:lnTo>
                <a:lnTo>
                  <a:pt x="121" y="76"/>
                </a:lnTo>
                <a:lnTo>
                  <a:pt x="122" y="78"/>
                </a:lnTo>
                <a:lnTo>
                  <a:pt x="143" y="116"/>
                </a:lnTo>
                <a:lnTo>
                  <a:pt x="143" y="116"/>
                </a:lnTo>
                <a:lnTo>
                  <a:pt x="143" y="118"/>
                </a:lnTo>
                <a:lnTo>
                  <a:pt x="142" y="119"/>
                </a:lnTo>
                <a:lnTo>
                  <a:pt x="138" y="121"/>
                </a:lnTo>
                <a:lnTo>
                  <a:pt x="46" y="121"/>
                </a:lnTo>
                <a:lnTo>
                  <a:pt x="46" y="121"/>
                </a:lnTo>
                <a:lnTo>
                  <a:pt x="43" y="119"/>
                </a:lnTo>
                <a:lnTo>
                  <a:pt x="42" y="118"/>
                </a:lnTo>
                <a:lnTo>
                  <a:pt x="42" y="116"/>
                </a:lnTo>
                <a:lnTo>
                  <a:pt x="42" y="78"/>
                </a:lnTo>
                <a:close/>
                <a:moveTo>
                  <a:pt x="138" y="178"/>
                </a:moveTo>
                <a:lnTo>
                  <a:pt x="46" y="178"/>
                </a:lnTo>
                <a:lnTo>
                  <a:pt x="46" y="178"/>
                </a:lnTo>
                <a:lnTo>
                  <a:pt x="43" y="176"/>
                </a:lnTo>
                <a:lnTo>
                  <a:pt x="42" y="175"/>
                </a:lnTo>
                <a:lnTo>
                  <a:pt x="42" y="174"/>
                </a:lnTo>
                <a:lnTo>
                  <a:pt x="42" y="136"/>
                </a:lnTo>
                <a:lnTo>
                  <a:pt x="42" y="136"/>
                </a:lnTo>
                <a:lnTo>
                  <a:pt x="42" y="133"/>
                </a:lnTo>
                <a:lnTo>
                  <a:pt x="43" y="132"/>
                </a:lnTo>
                <a:lnTo>
                  <a:pt x="46" y="131"/>
                </a:lnTo>
                <a:lnTo>
                  <a:pt x="117" y="131"/>
                </a:lnTo>
                <a:lnTo>
                  <a:pt x="117" y="131"/>
                </a:lnTo>
                <a:lnTo>
                  <a:pt x="120" y="132"/>
                </a:lnTo>
                <a:lnTo>
                  <a:pt x="121" y="133"/>
                </a:lnTo>
                <a:lnTo>
                  <a:pt x="122" y="136"/>
                </a:lnTo>
                <a:lnTo>
                  <a:pt x="143" y="174"/>
                </a:lnTo>
                <a:lnTo>
                  <a:pt x="143" y="174"/>
                </a:lnTo>
                <a:lnTo>
                  <a:pt x="143" y="175"/>
                </a:lnTo>
                <a:lnTo>
                  <a:pt x="142" y="176"/>
                </a:lnTo>
                <a:lnTo>
                  <a:pt x="138" y="178"/>
                </a:lnTo>
                <a:lnTo>
                  <a:pt x="138" y="178"/>
                </a:lnTo>
                <a:close/>
                <a:moveTo>
                  <a:pt x="165" y="172"/>
                </a:moveTo>
                <a:lnTo>
                  <a:pt x="165" y="172"/>
                </a:lnTo>
                <a:lnTo>
                  <a:pt x="165" y="172"/>
                </a:lnTo>
                <a:lnTo>
                  <a:pt x="164" y="173"/>
                </a:lnTo>
                <a:lnTo>
                  <a:pt x="154" y="173"/>
                </a:lnTo>
                <a:lnTo>
                  <a:pt x="154" y="173"/>
                </a:lnTo>
                <a:lnTo>
                  <a:pt x="153" y="172"/>
                </a:lnTo>
                <a:lnTo>
                  <a:pt x="135" y="137"/>
                </a:lnTo>
                <a:lnTo>
                  <a:pt x="135" y="137"/>
                </a:lnTo>
                <a:lnTo>
                  <a:pt x="135" y="137"/>
                </a:lnTo>
                <a:lnTo>
                  <a:pt x="136" y="136"/>
                </a:lnTo>
                <a:lnTo>
                  <a:pt x="164" y="136"/>
                </a:lnTo>
                <a:lnTo>
                  <a:pt x="164" y="136"/>
                </a:lnTo>
                <a:lnTo>
                  <a:pt x="165" y="137"/>
                </a:lnTo>
                <a:lnTo>
                  <a:pt x="165" y="138"/>
                </a:lnTo>
                <a:lnTo>
                  <a:pt x="165" y="172"/>
                </a:lnTo>
                <a:close/>
                <a:moveTo>
                  <a:pt x="165" y="114"/>
                </a:moveTo>
                <a:lnTo>
                  <a:pt x="165" y="114"/>
                </a:lnTo>
                <a:lnTo>
                  <a:pt x="165" y="114"/>
                </a:lnTo>
                <a:lnTo>
                  <a:pt x="164" y="115"/>
                </a:lnTo>
                <a:lnTo>
                  <a:pt x="154" y="115"/>
                </a:lnTo>
                <a:lnTo>
                  <a:pt x="154" y="115"/>
                </a:lnTo>
                <a:lnTo>
                  <a:pt x="153" y="114"/>
                </a:lnTo>
                <a:lnTo>
                  <a:pt x="135" y="79"/>
                </a:lnTo>
                <a:lnTo>
                  <a:pt x="135" y="79"/>
                </a:lnTo>
                <a:lnTo>
                  <a:pt x="135" y="79"/>
                </a:lnTo>
                <a:lnTo>
                  <a:pt x="136" y="78"/>
                </a:lnTo>
                <a:lnTo>
                  <a:pt x="164" y="78"/>
                </a:lnTo>
                <a:lnTo>
                  <a:pt x="164" y="78"/>
                </a:lnTo>
                <a:lnTo>
                  <a:pt x="165" y="79"/>
                </a:lnTo>
                <a:lnTo>
                  <a:pt x="165" y="80"/>
                </a:lnTo>
                <a:lnTo>
                  <a:pt x="165" y="114"/>
                </a:lnTo>
                <a:close/>
                <a:moveTo>
                  <a:pt x="165" y="56"/>
                </a:moveTo>
                <a:lnTo>
                  <a:pt x="165" y="56"/>
                </a:lnTo>
                <a:lnTo>
                  <a:pt x="165" y="56"/>
                </a:lnTo>
                <a:lnTo>
                  <a:pt x="164" y="58"/>
                </a:lnTo>
                <a:lnTo>
                  <a:pt x="154" y="58"/>
                </a:lnTo>
                <a:lnTo>
                  <a:pt x="154" y="58"/>
                </a:lnTo>
                <a:lnTo>
                  <a:pt x="153" y="56"/>
                </a:lnTo>
                <a:lnTo>
                  <a:pt x="135" y="23"/>
                </a:lnTo>
                <a:lnTo>
                  <a:pt x="135" y="23"/>
                </a:lnTo>
                <a:lnTo>
                  <a:pt x="135" y="21"/>
                </a:lnTo>
                <a:lnTo>
                  <a:pt x="136" y="21"/>
                </a:lnTo>
                <a:lnTo>
                  <a:pt x="164" y="21"/>
                </a:lnTo>
                <a:lnTo>
                  <a:pt x="164" y="21"/>
                </a:lnTo>
                <a:lnTo>
                  <a:pt x="165" y="21"/>
                </a:lnTo>
                <a:lnTo>
                  <a:pt x="165" y="23"/>
                </a:lnTo>
                <a:lnTo>
                  <a:pt x="165" y="56"/>
                </a:lnTo>
                <a:close/>
                <a:moveTo>
                  <a:pt x="293" y="178"/>
                </a:moveTo>
                <a:lnTo>
                  <a:pt x="202" y="178"/>
                </a:lnTo>
                <a:lnTo>
                  <a:pt x="202" y="178"/>
                </a:lnTo>
                <a:lnTo>
                  <a:pt x="198" y="176"/>
                </a:lnTo>
                <a:lnTo>
                  <a:pt x="197" y="175"/>
                </a:lnTo>
                <a:lnTo>
                  <a:pt x="197" y="174"/>
                </a:lnTo>
                <a:lnTo>
                  <a:pt x="197" y="136"/>
                </a:lnTo>
                <a:lnTo>
                  <a:pt x="197" y="136"/>
                </a:lnTo>
                <a:lnTo>
                  <a:pt x="197" y="133"/>
                </a:lnTo>
                <a:lnTo>
                  <a:pt x="198" y="132"/>
                </a:lnTo>
                <a:lnTo>
                  <a:pt x="202" y="131"/>
                </a:lnTo>
                <a:lnTo>
                  <a:pt x="271" y="131"/>
                </a:lnTo>
                <a:lnTo>
                  <a:pt x="271" y="131"/>
                </a:lnTo>
                <a:lnTo>
                  <a:pt x="275" y="132"/>
                </a:lnTo>
                <a:lnTo>
                  <a:pt x="276" y="133"/>
                </a:lnTo>
                <a:lnTo>
                  <a:pt x="276" y="136"/>
                </a:lnTo>
                <a:lnTo>
                  <a:pt x="298" y="174"/>
                </a:lnTo>
                <a:lnTo>
                  <a:pt x="298" y="174"/>
                </a:lnTo>
                <a:lnTo>
                  <a:pt x="297" y="175"/>
                </a:lnTo>
                <a:lnTo>
                  <a:pt x="297" y="176"/>
                </a:lnTo>
                <a:lnTo>
                  <a:pt x="293" y="178"/>
                </a:lnTo>
                <a:lnTo>
                  <a:pt x="293" y="178"/>
                </a:lnTo>
                <a:close/>
                <a:moveTo>
                  <a:pt x="320" y="172"/>
                </a:moveTo>
                <a:lnTo>
                  <a:pt x="320" y="172"/>
                </a:lnTo>
                <a:lnTo>
                  <a:pt x="319" y="172"/>
                </a:lnTo>
                <a:lnTo>
                  <a:pt x="318" y="173"/>
                </a:lnTo>
                <a:lnTo>
                  <a:pt x="309" y="173"/>
                </a:lnTo>
                <a:lnTo>
                  <a:pt x="309" y="173"/>
                </a:lnTo>
                <a:lnTo>
                  <a:pt x="307" y="172"/>
                </a:lnTo>
                <a:lnTo>
                  <a:pt x="290" y="137"/>
                </a:lnTo>
                <a:lnTo>
                  <a:pt x="290" y="137"/>
                </a:lnTo>
                <a:lnTo>
                  <a:pt x="290" y="137"/>
                </a:lnTo>
                <a:lnTo>
                  <a:pt x="290" y="136"/>
                </a:lnTo>
                <a:lnTo>
                  <a:pt x="318" y="136"/>
                </a:lnTo>
                <a:lnTo>
                  <a:pt x="318" y="136"/>
                </a:lnTo>
                <a:lnTo>
                  <a:pt x="319" y="137"/>
                </a:lnTo>
                <a:lnTo>
                  <a:pt x="320" y="138"/>
                </a:lnTo>
                <a:lnTo>
                  <a:pt x="320" y="172"/>
                </a:lnTo>
                <a:close/>
                <a:moveTo>
                  <a:pt x="320" y="114"/>
                </a:moveTo>
                <a:lnTo>
                  <a:pt x="320" y="114"/>
                </a:lnTo>
                <a:lnTo>
                  <a:pt x="319" y="114"/>
                </a:lnTo>
                <a:lnTo>
                  <a:pt x="318" y="115"/>
                </a:lnTo>
                <a:lnTo>
                  <a:pt x="309" y="115"/>
                </a:lnTo>
                <a:lnTo>
                  <a:pt x="309" y="115"/>
                </a:lnTo>
                <a:lnTo>
                  <a:pt x="307" y="114"/>
                </a:lnTo>
                <a:lnTo>
                  <a:pt x="290" y="79"/>
                </a:lnTo>
                <a:lnTo>
                  <a:pt x="290" y="79"/>
                </a:lnTo>
                <a:lnTo>
                  <a:pt x="290" y="79"/>
                </a:lnTo>
                <a:lnTo>
                  <a:pt x="290" y="78"/>
                </a:lnTo>
                <a:lnTo>
                  <a:pt x="318" y="78"/>
                </a:lnTo>
                <a:lnTo>
                  <a:pt x="318" y="78"/>
                </a:lnTo>
                <a:lnTo>
                  <a:pt x="319" y="79"/>
                </a:lnTo>
                <a:lnTo>
                  <a:pt x="320" y="80"/>
                </a:lnTo>
                <a:lnTo>
                  <a:pt x="320" y="114"/>
                </a:lnTo>
                <a:close/>
                <a:moveTo>
                  <a:pt x="320" y="56"/>
                </a:moveTo>
                <a:lnTo>
                  <a:pt x="320" y="56"/>
                </a:lnTo>
                <a:lnTo>
                  <a:pt x="319" y="56"/>
                </a:lnTo>
                <a:lnTo>
                  <a:pt x="318" y="58"/>
                </a:lnTo>
                <a:lnTo>
                  <a:pt x="309" y="58"/>
                </a:lnTo>
                <a:lnTo>
                  <a:pt x="309" y="58"/>
                </a:lnTo>
                <a:lnTo>
                  <a:pt x="307" y="56"/>
                </a:lnTo>
                <a:lnTo>
                  <a:pt x="290" y="23"/>
                </a:lnTo>
                <a:lnTo>
                  <a:pt x="290" y="23"/>
                </a:lnTo>
                <a:lnTo>
                  <a:pt x="290" y="21"/>
                </a:lnTo>
                <a:lnTo>
                  <a:pt x="290" y="21"/>
                </a:lnTo>
                <a:lnTo>
                  <a:pt x="318" y="21"/>
                </a:lnTo>
                <a:lnTo>
                  <a:pt x="318" y="21"/>
                </a:lnTo>
                <a:lnTo>
                  <a:pt x="319" y="21"/>
                </a:lnTo>
                <a:lnTo>
                  <a:pt x="320" y="23"/>
                </a:lnTo>
                <a:lnTo>
                  <a:pt x="320" y="56"/>
                </a:lnTo>
                <a:close/>
                <a:moveTo>
                  <a:pt x="447" y="178"/>
                </a:moveTo>
                <a:lnTo>
                  <a:pt x="355" y="178"/>
                </a:lnTo>
                <a:lnTo>
                  <a:pt x="355" y="178"/>
                </a:lnTo>
                <a:lnTo>
                  <a:pt x="353" y="176"/>
                </a:lnTo>
                <a:lnTo>
                  <a:pt x="352" y="175"/>
                </a:lnTo>
                <a:lnTo>
                  <a:pt x="351" y="174"/>
                </a:lnTo>
                <a:lnTo>
                  <a:pt x="351" y="136"/>
                </a:lnTo>
                <a:lnTo>
                  <a:pt x="351" y="136"/>
                </a:lnTo>
                <a:lnTo>
                  <a:pt x="352" y="133"/>
                </a:lnTo>
                <a:lnTo>
                  <a:pt x="353" y="132"/>
                </a:lnTo>
                <a:lnTo>
                  <a:pt x="355" y="131"/>
                </a:lnTo>
                <a:lnTo>
                  <a:pt x="426" y="131"/>
                </a:lnTo>
                <a:lnTo>
                  <a:pt x="426" y="131"/>
                </a:lnTo>
                <a:lnTo>
                  <a:pt x="429" y="132"/>
                </a:lnTo>
                <a:lnTo>
                  <a:pt x="430" y="133"/>
                </a:lnTo>
                <a:lnTo>
                  <a:pt x="431" y="136"/>
                </a:lnTo>
                <a:lnTo>
                  <a:pt x="452" y="174"/>
                </a:lnTo>
                <a:lnTo>
                  <a:pt x="452" y="174"/>
                </a:lnTo>
                <a:lnTo>
                  <a:pt x="452" y="175"/>
                </a:lnTo>
                <a:lnTo>
                  <a:pt x="451" y="176"/>
                </a:lnTo>
                <a:lnTo>
                  <a:pt x="447" y="178"/>
                </a:lnTo>
                <a:lnTo>
                  <a:pt x="447" y="178"/>
                </a:lnTo>
                <a:close/>
                <a:moveTo>
                  <a:pt x="474" y="172"/>
                </a:moveTo>
                <a:lnTo>
                  <a:pt x="474" y="172"/>
                </a:lnTo>
                <a:lnTo>
                  <a:pt x="474" y="172"/>
                </a:lnTo>
                <a:lnTo>
                  <a:pt x="473" y="173"/>
                </a:lnTo>
                <a:lnTo>
                  <a:pt x="464" y="173"/>
                </a:lnTo>
                <a:lnTo>
                  <a:pt x="464" y="173"/>
                </a:lnTo>
                <a:lnTo>
                  <a:pt x="462" y="172"/>
                </a:lnTo>
                <a:lnTo>
                  <a:pt x="444" y="137"/>
                </a:lnTo>
                <a:lnTo>
                  <a:pt x="444" y="137"/>
                </a:lnTo>
                <a:lnTo>
                  <a:pt x="444" y="137"/>
                </a:lnTo>
                <a:lnTo>
                  <a:pt x="445" y="136"/>
                </a:lnTo>
                <a:lnTo>
                  <a:pt x="473" y="136"/>
                </a:lnTo>
                <a:lnTo>
                  <a:pt x="473" y="136"/>
                </a:lnTo>
                <a:lnTo>
                  <a:pt x="474" y="137"/>
                </a:lnTo>
                <a:lnTo>
                  <a:pt x="474" y="138"/>
                </a:lnTo>
                <a:lnTo>
                  <a:pt x="474" y="172"/>
                </a:lnTo>
                <a:close/>
                <a:moveTo>
                  <a:pt x="474" y="114"/>
                </a:moveTo>
                <a:lnTo>
                  <a:pt x="474" y="114"/>
                </a:lnTo>
                <a:lnTo>
                  <a:pt x="474" y="114"/>
                </a:lnTo>
                <a:lnTo>
                  <a:pt x="473" y="115"/>
                </a:lnTo>
                <a:lnTo>
                  <a:pt x="464" y="115"/>
                </a:lnTo>
                <a:lnTo>
                  <a:pt x="464" y="115"/>
                </a:lnTo>
                <a:lnTo>
                  <a:pt x="462" y="114"/>
                </a:lnTo>
                <a:lnTo>
                  <a:pt x="444" y="79"/>
                </a:lnTo>
                <a:lnTo>
                  <a:pt x="444" y="79"/>
                </a:lnTo>
                <a:lnTo>
                  <a:pt x="444" y="79"/>
                </a:lnTo>
                <a:lnTo>
                  <a:pt x="445" y="78"/>
                </a:lnTo>
                <a:lnTo>
                  <a:pt x="473" y="78"/>
                </a:lnTo>
                <a:lnTo>
                  <a:pt x="473" y="78"/>
                </a:lnTo>
                <a:lnTo>
                  <a:pt x="474" y="79"/>
                </a:lnTo>
                <a:lnTo>
                  <a:pt x="474" y="80"/>
                </a:lnTo>
                <a:lnTo>
                  <a:pt x="474" y="114"/>
                </a:lnTo>
                <a:close/>
                <a:moveTo>
                  <a:pt x="474" y="56"/>
                </a:moveTo>
                <a:lnTo>
                  <a:pt x="474" y="56"/>
                </a:lnTo>
                <a:lnTo>
                  <a:pt x="474" y="56"/>
                </a:lnTo>
                <a:lnTo>
                  <a:pt x="473" y="58"/>
                </a:lnTo>
                <a:lnTo>
                  <a:pt x="464" y="58"/>
                </a:lnTo>
                <a:lnTo>
                  <a:pt x="464" y="58"/>
                </a:lnTo>
                <a:lnTo>
                  <a:pt x="462" y="56"/>
                </a:lnTo>
                <a:lnTo>
                  <a:pt x="444" y="23"/>
                </a:lnTo>
                <a:lnTo>
                  <a:pt x="444" y="23"/>
                </a:lnTo>
                <a:lnTo>
                  <a:pt x="444" y="21"/>
                </a:lnTo>
                <a:lnTo>
                  <a:pt x="445" y="21"/>
                </a:lnTo>
                <a:lnTo>
                  <a:pt x="473" y="21"/>
                </a:lnTo>
                <a:lnTo>
                  <a:pt x="473" y="21"/>
                </a:lnTo>
                <a:lnTo>
                  <a:pt x="474" y="21"/>
                </a:lnTo>
                <a:lnTo>
                  <a:pt x="474" y="23"/>
                </a:lnTo>
                <a:lnTo>
                  <a:pt x="474" y="56"/>
                </a:lnTo>
                <a:close/>
                <a:moveTo>
                  <a:pt x="602" y="178"/>
                </a:moveTo>
                <a:lnTo>
                  <a:pt x="511" y="178"/>
                </a:lnTo>
                <a:lnTo>
                  <a:pt x="511" y="178"/>
                </a:lnTo>
                <a:lnTo>
                  <a:pt x="507" y="176"/>
                </a:lnTo>
                <a:lnTo>
                  <a:pt x="506" y="175"/>
                </a:lnTo>
                <a:lnTo>
                  <a:pt x="506" y="174"/>
                </a:lnTo>
                <a:lnTo>
                  <a:pt x="506" y="136"/>
                </a:lnTo>
                <a:lnTo>
                  <a:pt x="506" y="136"/>
                </a:lnTo>
                <a:lnTo>
                  <a:pt x="506" y="133"/>
                </a:lnTo>
                <a:lnTo>
                  <a:pt x="507" y="132"/>
                </a:lnTo>
                <a:lnTo>
                  <a:pt x="511" y="131"/>
                </a:lnTo>
                <a:lnTo>
                  <a:pt x="581" y="131"/>
                </a:lnTo>
                <a:lnTo>
                  <a:pt x="581" y="131"/>
                </a:lnTo>
                <a:lnTo>
                  <a:pt x="584" y="132"/>
                </a:lnTo>
                <a:lnTo>
                  <a:pt x="585" y="133"/>
                </a:lnTo>
                <a:lnTo>
                  <a:pt x="586" y="136"/>
                </a:lnTo>
                <a:lnTo>
                  <a:pt x="607" y="174"/>
                </a:lnTo>
                <a:lnTo>
                  <a:pt x="607" y="174"/>
                </a:lnTo>
                <a:lnTo>
                  <a:pt x="607" y="175"/>
                </a:lnTo>
                <a:lnTo>
                  <a:pt x="606" y="176"/>
                </a:lnTo>
                <a:lnTo>
                  <a:pt x="602" y="178"/>
                </a:lnTo>
                <a:lnTo>
                  <a:pt x="602" y="178"/>
                </a:lnTo>
                <a:close/>
                <a:moveTo>
                  <a:pt x="629" y="172"/>
                </a:moveTo>
                <a:lnTo>
                  <a:pt x="629" y="172"/>
                </a:lnTo>
                <a:lnTo>
                  <a:pt x="629" y="172"/>
                </a:lnTo>
                <a:lnTo>
                  <a:pt x="628" y="173"/>
                </a:lnTo>
                <a:lnTo>
                  <a:pt x="618" y="173"/>
                </a:lnTo>
                <a:lnTo>
                  <a:pt x="618" y="173"/>
                </a:lnTo>
                <a:lnTo>
                  <a:pt x="617" y="172"/>
                </a:lnTo>
                <a:lnTo>
                  <a:pt x="599" y="137"/>
                </a:lnTo>
                <a:lnTo>
                  <a:pt x="599" y="137"/>
                </a:lnTo>
                <a:lnTo>
                  <a:pt x="599" y="137"/>
                </a:lnTo>
                <a:lnTo>
                  <a:pt x="600" y="136"/>
                </a:lnTo>
                <a:lnTo>
                  <a:pt x="628" y="136"/>
                </a:lnTo>
                <a:lnTo>
                  <a:pt x="628" y="136"/>
                </a:lnTo>
                <a:lnTo>
                  <a:pt x="629" y="137"/>
                </a:lnTo>
                <a:lnTo>
                  <a:pt x="629" y="138"/>
                </a:lnTo>
                <a:lnTo>
                  <a:pt x="629" y="172"/>
                </a:lnTo>
                <a:close/>
                <a:moveTo>
                  <a:pt x="629" y="114"/>
                </a:moveTo>
                <a:lnTo>
                  <a:pt x="629" y="114"/>
                </a:lnTo>
                <a:lnTo>
                  <a:pt x="629" y="114"/>
                </a:lnTo>
                <a:lnTo>
                  <a:pt x="628" y="115"/>
                </a:lnTo>
                <a:lnTo>
                  <a:pt x="618" y="115"/>
                </a:lnTo>
                <a:lnTo>
                  <a:pt x="618" y="115"/>
                </a:lnTo>
                <a:lnTo>
                  <a:pt x="617" y="114"/>
                </a:lnTo>
                <a:lnTo>
                  <a:pt x="599" y="79"/>
                </a:lnTo>
                <a:lnTo>
                  <a:pt x="599" y="79"/>
                </a:lnTo>
                <a:lnTo>
                  <a:pt x="599" y="79"/>
                </a:lnTo>
                <a:lnTo>
                  <a:pt x="600" y="78"/>
                </a:lnTo>
                <a:lnTo>
                  <a:pt x="628" y="78"/>
                </a:lnTo>
                <a:lnTo>
                  <a:pt x="628" y="78"/>
                </a:lnTo>
                <a:lnTo>
                  <a:pt x="629" y="79"/>
                </a:lnTo>
                <a:lnTo>
                  <a:pt x="629" y="80"/>
                </a:lnTo>
                <a:lnTo>
                  <a:pt x="629" y="114"/>
                </a:lnTo>
                <a:close/>
                <a:moveTo>
                  <a:pt x="629" y="56"/>
                </a:moveTo>
                <a:lnTo>
                  <a:pt x="629" y="56"/>
                </a:lnTo>
                <a:lnTo>
                  <a:pt x="629" y="56"/>
                </a:lnTo>
                <a:lnTo>
                  <a:pt x="628" y="58"/>
                </a:lnTo>
                <a:lnTo>
                  <a:pt x="618" y="58"/>
                </a:lnTo>
                <a:lnTo>
                  <a:pt x="618" y="58"/>
                </a:lnTo>
                <a:lnTo>
                  <a:pt x="617" y="56"/>
                </a:lnTo>
                <a:lnTo>
                  <a:pt x="599" y="23"/>
                </a:lnTo>
                <a:lnTo>
                  <a:pt x="599" y="23"/>
                </a:lnTo>
                <a:lnTo>
                  <a:pt x="599" y="21"/>
                </a:lnTo>
                <a:lnTo>
                  <a:pt x="600" y="21"/>
                </a:lnTo>
                <a:lnTo>
                  <a:pt x="628" y="21"/>
                </a:lnTo>
                <a:lnTo>
                  <a:pt x="628" y="21"/>
                </a:lnTo>
                <a:lnTo>
                  <a:pt x="629" y="21"/>
                </a:lnTo>
                <a:lnTo>
                  <a:pt x="629" y="23"/>
                </a:lnTo>
                <a:lnTo>
                  <a:pt x="629" y="56"/>
                </a:lnTo>
                <a:close/>
              </a:path>
            </a:pathLst>
          </a:custGeom>
          <a:solidFill>
            <a:srgbClr val="888888"/>
          </a:solidFill>
          <a:ln>
            <a:noFill/>
          </a:ln>
        </p:spPr>
        <p:txBody>
          <a:bodyPr anchorCtr="0" anchor="t" bIns="71975" lIns="143975" spcFirstLastPara="1" rIns="143975" wrap="square" tIns="71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8"/>
          <p:cNvSpPr/>
          <p:nvPr/>
        </p:nvSpPr>
        <p:spPr>
          <a:xfrm rot="5400000">
            <a:off x="4337221" y="3660787"/>
            <a:ext cx="144348" cy="354530"/>
          </a:xfrm>
          <a:custGeom>
            <a:rect b="b" l="l" r="r" t="t"/>
            <a:pathLst>
              <a:path extrusionOk="0" h="195" w="662">
                <a:moveTo>
                  <a:pt x="644" y="0"/>
                </a:moveTo>
                <a:lnTo>
                  <a:pt x="19" y="0"/>
                </a:lnTo>
                <a:lnTo>
                  <a:pt x="19" y="0"/>
                </a:lnTo>
                <a:lnTo>
                  <a:pt x="13" y="1"/>
                </a:lnTo>
                <a:lnTo>
                  <a:pt x="6" y="4"/>
                </a:lnTo>
                <a:lnTo>
                  <a:pt x="2" y="10"/>
                </a:lnTo>
                <a:lnTo>
                  <a:pt x="1" y="12"/>
                </a:lnTo>
                <a:lnTo>
                  <a:pt x="0" y="16"/>
                </a:lnTo>
                <a:lnTo>
                  <a:pt x="0" y="179"/>
                </a:lnTo>
                <a:lnTo>
                  <a:pt x="0" y="179"/>
                </a:lnTo>
                <a:lnTo>
                  <a:pt x="1" y="181"/>
                </a:lnTo>
                <a:lnTo>
                  <a:pt x="2" y="184"/>
                </a:lnTo>
                <a:lnTo>
                  <a:pt x="6" y="190"/>
                </a:lnTo>
                <a:lnTo>
                  <a:pt x="13" y="193"/>
                </a:lnTo>
                <a:lnTo>
                  <a:pt x="16" y="195"/>
                </a:lnTo>
                <a:lnTo>
                  <a:pt x="19" y="195"/>
                </a:lnTo>
                <a:lnTo>
                  <a:pt x="644" y="195"/>
                </a:lnTo>
                <a:lnTo>
                  <a:pt x="644" y="195"/>
                </a:lnTo>
                <a:lnTo>
                  <a:pt x="647" y="195"/>
                </a:lnTo>
                <a:lnTo>
                  <a:pt x="651" y="193"/>
                </a:lnTo>
                <a:lnTo>
                  <a:pt x="658" y="190"/>
                </a:lnTo>
                <a:lnTo>
                  <a:pt x="661" y="184"/>
                </a:lnTo>
                <a:lnTo>
                  <a:pt x="662" y="181"/>
                </a:lnTo>
                <a:lnTo>
                  <a:pt x="662" y="179"/>
                </a:lnTo>
                <a:lnTo>
                  <a:pt x="662" y="16"/>
                </a:lnTo>
                <a:lnTo>
                  <a:pt x="662" y="16"/>
                </a:lnTo>
                <a:lnTo>
                  <a:pt x="662" y="12"/>
                </a:lnTo>
                <a:lnTo>
                  <a:pt x="661" y="10"/>
                </a:lnTo>
                <a:lnTo>
                  <a:pt x="658" y="4"/>
                </a:lnTo>
                <a:lnTo>
                  <a:pt x="651" y="1"/>
                </a:lnTo>
                <a:lnTo>
                  <a:pt x="644" y="0"/>
                </a:lnTo>
                <a:lnTo>
                  <a:pt x="644" y="0"/>
                </a:lnTo>
                <a:close/>
                <a:moveTo>
                  <a:pt x="506" y="20"/>
                </a:moveTo>
                <a:lnTo>
                  <a:pt x="506" y="20"/>
                </a:lnTo>
                <a:lnTo>
                  <a:pt x="506" y="18"/>
                </a:lnTo>
                <a:lnTo>
                  <a:pt x="507" y="17"/>
                </a:lnTo>
                <a:lnTo>
                  <a:pt x="511" y="16"/>
                </a:lnTo>
                <a:lnTo>
                  <a:pt x="581" y="16"/>
                </a:lnTo>
                <a:lnTo>
                  <a:pt x="581" y="16"/>
                </a:lnTo>
                <a:lnTo>
                  <a:pt x="584" y="17"/>
                </a:lnTo>
                <a:lnTo>
                  <a:pt x="585" y="18"/>
                </a:lnTo>
                <a:lnTo>
                  <a:pt x="586" y="20"/>
                </a:lnTo>
                <a:lnTo>
                  <a:pt x="607" y="59"/>
                </a:lnTo>
                <a:lnTo>
                  <a:pt x="607" y="59"/>
                </a:lnTo>
                <a:lnTo>
                  <a:pt x="607" y="60"/>
                </a:lnTo>
                <a:lnTo>
                  <a:pt x="606" y="62"/>
                </a:lnTo>
                <a:lnTo>
                  <a:pt x="602" y="63"/>
                </a:lnTo>
                <a:lnTo>
                  <a:pt x="511" y="63"/>
                </a:lnTo>
                <a:lnTo>
                  <a:pt x="511" y="63"/>
                </a:lnTo>
                <a:lnTo>
                  <a:pt x="507" y="62"/>
                </a:lnTo>
                <a:lnTo>
                  <a:pt x="506" y="60"/>
                </a:lnTo>
                <a:lnTo>
                  <a:pt x="506" y="59"/>
                </a:lnTo>
                <a:lnTo>
                  <a:pt x="506" y="20"/>
                </a:lnTo>
                <a:close/>
                <a:moveTo>
                  <a:pt x="506" y="78"/>
                </a:moveTo>
                <a:lnTo>
                  <a:pt x="506" y="78"/>
                </a:lnTo>
                <a:lnTo>
                  <a:pt x="506" y="76"/>
                </a:lnTo>
                <a:lnTo>
                  <a:pt x="507" y="75"/>
                </a:lnTo>
                <a:lnTo>
                  <a:pt x="511" y="73"/>
                </a:lnTo>
                <a:lnTo>
                  <a:pt x="581" y="73"/>
                </a:lnTo>
                <a:lnTo>
                  <a:pt x="581" y="73"/>
                </a:lnTo>
                <a:lnTo>
                  <a:pt x="584" y="75"/>
                </a:lnTo>
                <a:lnTo>
                  <a:pt x="585" y="76"/>
                </a:lnTo>
                <a:lnTo>
                  <a:pt x="586" y="78"/>
                </a:lnTo>
                <a:lnTo>
                  <a:pt x="607" y="116"/>
                </a:lnTo>
                <a:lnTo>
                  <a:pt x="607" y="116"/>
                </a:lnTo>
                <a:lnTo>
                  <a:pt x="607" y="118"/>
                </a:lnTo>
                <a:lnTo>
                  <a:pt x="606" y="119"/>
                </a:lnTo>
                <a:lnTo>
                  <a:pt x="602" y="121"/>
                </a:lnTo>
                <a:lnTo>
                  <a:pt x="511" y="121"/>
                </a:lnTo>
                <a:lnTo>
                  <a:pt x="511" y="121"/>
                </a:lnTo>
                <a:lnTo>
                  <a:pt x="507" y="119"/>
                </a:lnTo>
                <a:lnTo>
                  <a:pt x="506" y="118"/>
                </a:lnTo>
                <a:lnTo>
                  <a:pt x="506" y="116"/>
                </a:lnTo>
                <a:lnTo>
                  <a:pt x="506" y="78"/>
                </a:lnTo>
                <a:close/>
                <a:moveTo>
                  <a:pt x="351" y="20"/>
                </a:moveTo>
                <a:lnTo>
                  <a:pt x="351" y="20"/>
                </a:lnTo>
                <a:lnTo>
                  <a:pt x="352" y="18"/>
                </a:lnTo>
                <a:lnTo>
                  <a:pt x="353" y="17"/>
                </a:lnTo>
                <a:lnTo>
                  <a:pt x="355" y="16"/>
                </a:lnTo>
                <a:lnTo>
                  <a:pt x="426" y="16"/>
                </a:lnTo>
                <a:lnTo>
                  <a:pt x="426" y="16"/>
                </a:lnTo>
                <a:lnTo>
                  <a:pt x="429" y="17"/>
                </a:lnTo>
                <a:lnTo>
                  <a:pt x="430" y="18"/>
                </a:lnTo>
                <a:lnTo>
                  <a:pt x="431" y="20"/>
                </a:lnTo>
                <a:lnTo>
                  <a:pt x="452" y="59"/>
                </a:lnTo>
                <a:lnTo>
                  <a:pt x="452" y="59"/>
                </a:lnTo>
                <a:lnTo>
                  <a:pt x="452" y="60"/>
                </a:lnTo>
                <a:lnTo>
                  <a:pt x="451" y="62"/>
                </a:lnTo>
                <a:lnTo>
                  <a:pt x="447" y="63"/>
                </a:lnTo>
                <a:lnTo>
                  <a:pt x="355" y="63"/>
                </a:lnTo>
                <a:lnTo>
                  <a:pt x="355" y="63"/>
                </a:lnTo>
                <a:lnTo>
                  <a:pt x="353" y="62"/>
                </a:lnTo>
                <a:lnTo>
                  <a:pt x="352" y="60"/>
                </a:lnTo>
                <a:lnTo>
                  <a:pt x="351" y="59"/>
                </a:lnTo>
                <a:lnTo>
                  <a:pt x="351" y="20"/>
                </a:lnTo>
                <a:close/>
                <a:moveTo>
                  <a:pt x="351" y="78"/>
                </a:moveTo>
                <a:lnTo>
                  <a:pt x="351" y="78"/>
                </a:lnTo>
                <a:lnTo>
                  <a:pt x="352" y="76"/>
                </a:lnTo>
                <a:lnTo>
                  <a:pt x="353" y="75"/>
                </a:lnTo>
                <a:lnTo>
                  <a:pt x="355" y="73"/>
                </a:lnTo>
                <a:lnTo>
                  <a:pt x="426" y="73"/>
                </a:lnTo>
                <a:lnTo>
                  <a:pt x="426" y="73"/>
                </a:lnTo>
                <a:lnTo>
                  <a:pt x="429" y="75"/>
                </a:lnTo>
                <a:lnTo>
                  <a:pt x="430" y="76"/>
                </a:lnTo>
                <a:lnTo>
                  <a:pt x="431" y="78"/>
                </a:lnTo>
                <a:lnTo>
                  <a:pt x="452" y="116"/>
                </a:lnTo>
                <a:lnTo>
                  <a:pt x="452" y="116"/>
                </a:lnTo>
                <a:lnTo>
                  <a:pt x="452" y="118"/>
                </a:lnTo>
                <a:lnTo>
                  <a:pt x="451" y="119"/>
                </a:lnTo>
                <a:lnTo>
                  <a:pt x="447" y="121"/>
                </a:lnTo>
                <a:lnTo>
                  <a:pt x="355" y="121"/>
                </a:lnTo>
                <a:lnTo>
                  <a:pt x="355" y="121"/>
                </a:lnTo>
                <a:lnTo>
                  <a:pt x="353" y="119"/>
                </a:lnTo>
                <a:lnTo>
                  <a:pt x="352" y="118"/>
                </a:lnTo>
                <a:lnTo>
                  <a:pt x="351" y="116"/>
                </a:lnTo>
                <a:lnTo>
                  <a:pt x="351" y="78"/>
                </a:lnTo>
                <a:close/>
                <a:moveTo>
                  <a:pt x="197" y="20"/>
                </a:moveTo>
                <a:lnTo>
                  <a:pt x="197" y="20"/>
                </a:lnTo>
                <a:lnTo>
                  <a:pt x="197" y="18"/>
                </a:lnTo>
                <a:lnTo>
                  <a:pt x="198" y="17"/>
                </a:lnTo>
                <a:lnTo>
                  <a:pt x="202" y="16"/>
                </a:lnTo>
                <a:lnTo>
                  <a:pt x="271" y="16"/>
                </a:lnTo>
                <a:lnTo>
                  <a:pt x="271" y="16"/>
                </a:lnTo>
                <a:lnTo>
                  <a:pt x="275" y="17"/>
                </a:lnTo>
                <a:lnTo>
                  <a:pt x="276" y="18"/>
                </a:lnTo>
                <a:lnTo>
                  <a:pt x="276" y="20"/>
                </a:lnTo>
                <a:lnTo>
                  <a:pt x="298" y="59"/>
                </a:lnTo>
                <a:lnTo>
                  <a:pt x="298" y="59"/>
                </a:lnTo>
                <a:lnTo>
                  <a:pt x="297" y="60"/>
                </a:lnTo>
                <a:lnTo>
                  <a:pt x="297" y="62"/>
                </a:lnTo>
                <a:lnTo>
                  <a:pt x="293" y="63"/>
                </a:lnTo>
                <a:lnTo>
                  <a:pt x="202" y="63"/>
                </a:lnTo>
                <a:lnTo>
                  <a:pt x="202" y="63"/>
                </a:lnTo>
                <a:lnTo>
                  <a:pt x="198" y="62"/>
                </a:lnTo>
                <a:lnTo>
                  <a:pt x="197" y="60"/>
                </a:lnTo>
                <a:lnTo>
                  <a:pt x="197" y="59"/>
                </a:lnTo>
                <a:lnTo>
                  <a:pt x="197" y="20"/>
                </a:lnTo>
                <a:close/>
                <a:moveTo>
                  <a:pt x="197" y="78"/>
                </a:moveTo>
                <a:lnTo>
                  <a:pt x="197" y="78"/>
                </a:lnTo>
                <a:lnTo>
                  <a:pt x="197" y="76"/>
                </a:lnTo>
                <a:lnTo>
                  <a:pt x="198" y="75"/>
                </a:lnTo>
                <a:lnTo>
                  <a:pt x="202" y="73"/>
                </a:lnTo>
                <a:lnTo>
                  <a:pt x="271" y="73"/>
                </a:lnTo>
                <a:lnTo>
                  <a:pt x="271" y="73"/>
                </a:lnTo>
                <a:lnTo>
                  <a:pt x="275" y="75"/>
                </a:lnTo>
                <a:lnTo>
                  <a:pt x="276" y="76"/>
                </a:lnTo>
                <a:lnTo>
                  <a:pt x="276" y="78"/>
                </a:lnTo>
                <a:lnTo>
                  <a:pt x="298" y="116"/>
                </a:lnTo>
                <a:lnTo>
                  <a:pt x="298" y="116"/>
                </a:lnTo>
                <a:lnTo>
                  <a:pt x="297" y="118"/>
                </a:lnTo>
                <a:lnTo>
                  <a:pt x="297" y="119"/>
                </a:lnTo>
                <a:lnTo>
                  <a:pt x="293" y="121"/>
                </a:lnTo>
                <a:lnTo>
                  <a:pt x="202" y="121"/>
                </a:lnTo>
                <a:lnTo>
                  <a:pt x="202" y="121"/>
                </a:lnTo>
                <a:lnTo>
                  <a:pt x="198" y="119"/>
                </a:lnTo>
                <a:lnTo>
                  <a:pt x="197" y="118"/>
                </a:lnTo>
                <a:lnTo>
                  <a:pt x="197" y="116"/>
                </a:lnTo>
                <a:lnTo>
                  <a:pt x="197" y="78"/>
                </a:lnTo>
                <a:close/>
                <a:moveTo>
                  <a:pt x="42" y="20"/>
                </a:moveTo>
                <a:lnTo>
                  <a:pt x="42" y="20"/>
                </a:lnTo>
                <a:lnTo>
                  <a:pt x="42" y="18"/>
                </a:lnTo>
                <a:lnTo>
                  <a:pt x="43" y="17"/>
                </a:lnTo>
                <a:lnTo>
                  <a:pt x="46" y="16"/>
                </a:lnTo>
                <a:lnTo>
                  <a:pt x="117" y="16"/>
                </a:lnTo>
                <a:lnTo>
                  <a:pt x="117" y="16"/>
                </a:lnTo>
                <a:lnTo>
                  <a:pt x="120" y="17"/>
                </a:lnTo>
                <a:lnTo>
                  <a:pt x="121" y="18"/>
                </a:lnTo>
                <a:lnTo>
                  <a:pt x="122" y="20"/>
                </a:lnTo>
                <a:lnTo>
                  <a:pt x="143" y="59"/>
                </a:lnTo>
                <a:lnTo>
                  <a:pt x="143" y="59"/>
                </a:lnTo>
                <a:lnTo>
                  <a:pt x="143" y="60"/>
                </a:lnTo>
                <a:lnTo>
                  <a:pt x="142" y="62"/>
                </a:lnTo>
                <a:lnTo>
                  <a:pt x="138" y="63"/>
                </a:lnTo>
                <a:lnTo>
                  <a:pt x="46" y="63"/>
                </a:lnTo>
                <a:lnTo>
                  <a:pt x="46" y="63"/>
                </a:lnTo>
                <a:lnTo>
                  <a:pt x="43" y="62"/>
                </a:lnTo>
                <a:lnTo>
                  <a:pt x="42" y="60"/>
                </a:lnTo>
                <a:lnTo>
                  <a:pt x="42" y="59"/>
                </a:lnTo>
                <a:lnTo>
                  <a:pt x="42" y="20"/>
                </a:lnTo>
                <a:close/>
                <a:moveTo>
                  <a:pt x="42" y="78"/>
                </a:moveTo>
                <a:lnTo>
                  <a:pt x="42" y="78"/>
                </a:lnTo>
                <a:lnTo>
                  <a:pt x="42" y="76"/>
                </a:lnTo>
                <a:lnTo>
                  <a:pt x="43" y="75"/>
                </a:lnTo>
                <a:lnTo>
                  <a:pt x="46" y="73"/>
                </a:lnTo>
                <a:lnTo>
                  <a:pt x="117" y="73"/>
                </a:lnTo>
                <a:lnTo>
                  <a:pt x="117" y="73"/>
                </a:lnTo>
                <a:lnTo>
                  <a:pt x="120" y="75"/>
                </a:lnTo>
                <a:lnTo>
                  <a:pt x="121" y="76"/>
                </a:lnTo>
                <a:lnTo>
                  <a:pt x="122" y="78"/>
                </a:lnTo>
                <a:lnTo>
                  <a:pt x="143" y="116"/>
                </a:lnTo>
                <a:lnTo>
                  <a:pt x="143" y="116"/>
                </a:lnTo>
                <a:lnTo>
                  <a:pt x="143" y="118"/>
                </a:lnTo>
                <a:lnTo>
                  <a:pt x="142" y="119"/>
                </a:lnTo>
                <a:lnTo>
                  <a:pt x="138" y="121"/>
                </a:lnTo>
                <a:lnTo>
                  <a:pt x="46" y="121"/>
                </a:lnTo>
                <a:lnTo>
                  <a:pt x="46" y="121"/>
                </a:lnTo>
                <a:lnTo>
                  <a:pt x="43" y="119"/>
                </a:lnTo>
                <a:lnTo>
                  <a:pt x="42" y="118"/>
                </a:lnTo>
                <a:lnTo>
                  <a:pt x="42" y="116"/>
                </a:lnTo>
                <a:lnTo>
                  <a:pt x="42" y="78"/>
                </a:lnTo>
                <a:close/>
                <a:moveTo>
                  <a:pt x="138" y="178"/>
                </a:moveTo>
                <a:lnTo>
                  <a:pt x="46" y="178"/>
                </a:lnTo>
                <a:lnTo>
                  <a:pt x="46" y="178"/>
                </a:lnTo>
                <a:lnTo>
                  <a:pt x="43" y="176"/>
                </a:lnTo>
                <a:lnTo>
                  <a:pt x="42" y="175"/>
                </a:lnTo>
                <a:lnTo>
                  <a:pt x="42" y="174"/>
                </a:lnTo>
                <a:lnTo>
                  <a:pt x="42" y="136"/>
                </a:lnTo>
                <a:lnTo>
                  <a:pt x="42" y="136"/>
                </a:lnTo>
                <a:lnTo>
                  <a:pt x="42" y="133"/>
                </a:lnTo>
                <a:lnTo>
                  <a:pt x="43" y="132"/>
                </a:lnTo>
                <a:lnTo>
                  <a:pt x="46" y="131"/>
                </a:lnTo>
                <a:lnTo>
                  <a:pt x="117" y="131"/>
                </a:lnTo>
                <a:lnTo>
                  <a:pt x="117" y="131"/>
                </a:lnTo>
                <a:lnTo>
                  <a:pt x="120" y="132"/>
                </a:lnTo>
                <a:lnTo>
                  <a:pt x="121" y="133"/>
                </a:lnTo>
                <a:lnTo>
                  <a:pt x="122" y="136"/>
                </a:lnTo>
                <a:lnTo>
                  <a:pt x="143" y="174"/>
                </a:lnTo>
                <a:lnTo>
                  <a:pt x="143" y="174"/>
                </a:lnTo>
                <a:lnTo>
                  <a:pt x="143" y="175"/>
                </a:lnTo>
                <a:lnTo>
                  <a:pt x="142" y="176"/>
                </a:lnTo>
                <a:lnTo>
                  <a:pt x="138" y="178"/>
                </a:lnTo>
                <a:lnTo>
                  <a:pt x="138" y="178"/>
                </a:lnTo>
                <a:close/>
                <a:moveTo>
                  <a:pt x="165" y="172"/>
                </a:moveTo>
                <a:lnTo>
                  <a:pt x="165" y="172"/>
                </a:lnTo>
                <a:lnTo>
                  <a:pt x="165" y="172"/>
                </a:lnTo>
                <a:lnTo>
                  <a:pt x="164" y="173"/>
                </a:lnTo>
                <a:lnTo>
                  <a:pt x="154" y="173"/>
                </a:lnTo>
                <a:lnTo>
                  <a:pt x="154" y="173"/>
                </a:lnTo>
                <a:lnTo>
                  <a:pt x="153" y="172"/>
                </a:lnTo>
                <a:lnTo>
                  <a:pt x="135" y="137"/>
                </a:lnTo>
                <a:lnTo>
                  <a:pt x="135" y="137"/>
                </a:lnTo>
                <a:lnTo>
                  <a:pt x="135" y="137"/>
                </a:lnTo>
                <a:lnTo>
                  <a:pt x="136" y="136"/>
                </a:lnTo>
                <a:lnTo>
                  <a:pt x="164" y="136"/>
                </a:lnTo>
                <a:lnTo>
                  <a:pt x="164" y="136"/>
                </a:lnTo>
                <a:lnTo>
                  <a:pt x="165" y="137"/>
                </a:lnTo>
                <a:lnTo>
                  <a:pt x="165" y="138"/>
                </a:lnTo>
                <a:lnTo>
                  <a:pt x="165" y="172"/>
                </a:lnTo>
                <a:close/>
                <a:moveTo>
                  <a:pt x="165" y="114"/>
                </a:moveTo>
                <a:lnTo>
                  <a:pt x="165" y="114"/>
                </a:lnTo>
                <a:lnTo>
                  <a:pt x="165" y="114"/>
                </a:lnTo>
                <a:lnTo>
                  <a:pt x="164" y="115"/>
                </a:lnTo>
                <a:lnTo>
                  <a:pt x="154" y="115"/>
                </a:lnTo>
                <a:lnTo>
                  <a:pt x="154" y="115"/>
                </a:lnTo>
                <a:lnTo>
                  <a:pt x="153" y="114"/>
                </a:lnTo>
                <a:lnTo>
                  <a:pt x="135" y="79"/>
                </a:lnTo>
                <a:lnTo>
                  <a:pt x="135" y="79"/>
                </a:lnTo>
                <a:lnTo>
                  <a:pt x="135" y="79"/>
                </a:lnTo>
                <a:lnTo>
                  <a:pt x="136" y="78"/>
                </a:lnTo>
                <a:lnTo>
                  <a:pt x="164" y="78"/>
                </a:lnTo>
                <a:lnTo>
                  <a:pt x="164" y="78"/>
                </a:lnTo>
                <a:lnTo>
                  <a:pt x="165" y="79"/>
                </a:lnTo>
                <a:lnTo>
                  <a:pt x="165" y="80"/>
                </a:lnTo>
                <a:lnTo>
                  <a:pt x="165" y="114"/>
                </a:lnTo>
                <a:close/>
                <a:moveTo>
                  <a:pt x="165" y="56"/>
                </a:moveTo>
                <a:lnTo>
                  <a:pt x="165" y="56"/>
                </a:lnTo>
                <a:lnTo>
                  <a:pt x="165" y="56"/>
                </a:lnTo>
                <a:lnTo>
                  <a:pt x="164" y="58"/>
                </a:lnTo>
                <a:lnTo>
                  <a:pt x="154" y="58"/>
                </a:lnTo>
                <a:lnTo>
                  <a:pt x="154" y="58"/>
                </a:lnTo>
                <a:lnTo>
                  <a:pt x="153" y="56"/>
                </a:lnTo>
                <a:lnTo>
                  <a:pt x="135" y="23"/>
                </a:lnTo>
                <a:lnTo>
                  <a:pt x="135" y="23"/>
                </a:lnTo>
                <a:lnTo>
                  <a:pt x="135" y="21"/>
                </a:lnTo>
                <a:lnTo>
                  <a:pt x="136" y="21"/>
                </a:lnTo>
                <a:lnTo>
                  <a:pt x="164" y="21"/>
                </a:lnTo>
                <a:lnTo>
                  <a:pt x="164" y="21"/>
                </a:lnTo>
                <a:lnTo>
                  <a:pt x="165" y="21"/>
                </a:lnTo>
                <a:lnTo>
                  <a:pt x="165" y="23"/>
                </a:lnTo>
                <a:lnTo>
                  <a:pt x="165" y="56"/>
                </a:lnTo>
                <a:close/>
                <a:moveTo>
                  <a:pt x="293" y="178"/>
                </a:moveTo>
                <a:lnTo>
                  <a:pt x="202" y="178"/>
                </a:lnTo>
                <a:lnTo>
                  <a:pt x="202" y="178"/>
                </a:lnTo>
                <a:lnTo>
                  <a:pt x="198" y="176"/>
                </a:lnTo>
                <a:lnTo>
                  <a:pt x="197" y="175"/>
                </a:lnTo>
                <a:lnTo>
                  <a:pt x="197" y="174"/>
                </a:lnTo>
                <a:lnTo>
                  <a:pt x="197" y="136"/>
                </a:lnTo>
                <a:lnTo>
                  <a:pt x="197" y="136"/>
                </a:lnTo>
                <a:lnTo>
                  <a:pt x="197" y="133"/>
                </a:lnTo>
                <a:lnTo>
                  <a:pt x="198" y="132"/>
                </a:lnTo>
                <a:lnTo>
                  <a:pt x="202" y="131"/>
                </a:lnTo>
                <a:lnTo>
                  <a:pt x="271" y="131"/>
                </a:lnTo>
                <a:lnTo>
                  <a:pt x="271" y="131"/>
                </a:lnTo>
                <a:lnTo>
                  <a:pt x="275" y="132"/>
                </a:lnTo>
                <a:lnTo>
                  <a:pt x="276" y="133"/>
                </a:lnTo>
                <a:lnTo>
                  <a:pt x="276" y="136"/>
                </a:lnTo>
                <a:lnTo>
                  <a:pt x="298" y="174"/>
                </a:lnTo>
                <a:lnTo>
                  <a:pt x="298" y="174"/>
                </a:lnTo>
                <a:lnTo>
                  <a:pt x="297" y="175"/>
                </a:lnTo>
                <a:lnTo>
                  <a:pt x="297" y="176"/>
                </a:lnTo>
                <a:lnTo>
                  <a:pt x="293" y="178"/>
                </a:lnTo>
                <a:lnTo>
                  <a:pt x="293" y="178"/>
                </a:lnTo>
                <a:close/>
                <a:moveTo>
                  <a:pt x="320" y="172"/>
                </a:moveTo>
                <a:lnTo>
                  <a:pt x="320" y="172"/>
                </a:lnTo>
                <a:lnTo>
                  <a:pt x="319" y="172"/>
                </a:lnTo>
                <a:lnTo>
                  <a:pt x="318" y="173"/>
                </a:lnTo>
                <a:lnTo>
                  <a:pt x="309" y="173"/>
                </a:lnTo>
                <a:lnTo>
                  <a:pt x="309" y="173"/>
                </a:lnTo>
                <a:lnTo>
                  <a:pt x="307" y="172"/>
                </a:lnTo>
                <a:lnTo>
                  <a:pt x="290" y="137"/>
                </a:lnTo>
                <a:lnTo>
                  <a:pt x="290" y="137"/>
                </a:lnTo>
                <a:lnTo>
                  <a:pt x="290" y="137"/>
                </a:lnTo>
                <a:lnTo>
                  <a:pt x="290" y="136"/>
                </a:lnTo>
                <a:lnTo>
                  <a:pt x="318" y="136"/>
                </a:lnTo>
                <a:lnTo>
                  <a:pt x="318" y="136"/>
                </a:lnTo>
                <a:lnTo>
                  <a:pt x="319" y="137"/>
                </a:lnTo>
                <a:lnTo>
                  <a:pt x="320" y="138"/>
                </a:lnTo>
                <a:lnTo>
                  <a:pt x="320" y="172"/>
                </a:lnTo>
                <a:close/>
                <a:moveTo>
                  <a:pt x="320" y="114"/>
                </a:moveTo>
                <a:lnTo>
                  <a:pt x="320" y="114"/>
                </a:lnTo>
                <a:lnTo>
                  <a:pt x="319" y="114"/>
                </a:lnTo>
                <a:lnTo>
                  <a:pt x="318" y="115"/>
                </a:lnTo>
                <a:lnTo>
                  <a:pt x="309" y="115"/>
                </a:lnTo>
                <a:lnTo>
                  <a:pt x="309" y="115"/>
                </a:lnTo>
                <a:lnTo>
                  <a:pt x="307" y="114"/>
                </a:lnTo>
                <a:lnTo>
                  <a:pt x="290" y="79"/>
                </a:lnTo>
                <a:lnTo>
                  <a:pt x="290" y="79"/>
                </a:lnTo>
                <a:lnTo>
                  <a:pt x="290" y="79"/>
                </a:lnTo>
                <a:lnTo>
                  <a:pt x="290" y="78"/>
                </a:lnTo>
                <a:lnTo>
                  <a:pt x="318" y="78"/>
                </a:lnTo>
                <a:lnTo>
                  <a:pt x="318" y="78"/>
                </a:lnTo>
                <a:lnTo>
                  <a:pt x="319" y="79"/>
                </a:lnTo>
                <a:lnTo>
                  <a:pt x="320" y="80"/>
                </a:lnTo>
                <a:lnTo>
                  <a:pt x="320" y="114"/>
                </a:lnTo>
                <a:close/>
                <a:moveTo>
                  <a:pt x="320" y="56"/>
                </a:moveTo>
                <a:lnTo>
                  <a:pt x="320" y="56"/>
                </a:lnTo>
                <a:lnTo>
                  <a:pt x="319" y="56"/>
                </a:lnTo>
                <a:lnTo>
                  <a:pt x="318" y="58"/>
                </a:lnTo>
                <a:lnTo>
                  <a:pt x="309" y="58"/>
                </a:lnTo>
                <a:lnTo>
                  <a:pt x="309" y="58"/>
                </a:lnTo>
                <a:lnTo>
                  <a:pt x="307" y="56"/>
                </a:lnTo>
                <a:lnTo>
                  <a:pt x="290" y="23"/>
                </a:lnTo>
                <a:lnTo>
                  <a:pt x="290" y="23"/>
                </a:lnTo>
                <a:lnTo>
                  <a:pt x="290" y="21"/>
                </a:lnTo>
                <a:lnTo>
                  <a:pt x="290" y="21"/>
                </a:lnTo>
                <a:lnTo>
                  <a:pt x="318" y="21"/>
                </a:lnTo>
                <a:lnTo>
                  <a:pt x="318" y="21"/>
                </a:lnTo>
                <a:lnTo>
                  <a:pt x="319" y="21"/>
                </a:lnTo>
                <a:lnTo>
                  <a:pt x="320" y="23"/>
                </a:lnTo>
                <a:lnTo>
                  <a:pt x="320" y="56"/>
                </a:lnTo>
                <a:close/>
                <a:moveTo>
                  <a:pt x="447" y="178"/>
                </a:moveTo>
                <a:lnTo>
                  <a:pt x="355" y="178"/>
                </a:lnTo>
                <a:lnTo>
                  <a:pt x="355" y="178"/>
                </a:lnTo>
                <a:lnTo>
                  <a:pt x="353" y="176"/>
                </a:lnTo>
                <a:lnTo>
                  <a:pt x="352" y="175"/>
                </a:lnTo>
                <a:lnTo>
                  <a:pt x="351" y="174"/>
                </a:lnTo>
                <a:lnTo>
                  <a:pt x="351" y="136"/>
                </a:lnTo>
                <a:lnTo>
                  <a:pt x="351" y="136"/>
                </a:lnTo>
                <a:lnTo>
                  <a:pt x="352" y="133"/>
                </a:lnTo>
                <a:lnTo>
                  <a:pt x="353" y="132"/>
                </a:lnTo>
                <a:lnTo>
                  <a:pt x="355" y="131"/>
                </a:lnTo>
                <a:lnTo>
                  <a:pt x="426" y="131"/>
                </a:lnTo>
                <a:lnTo>
                  <a:pt x="426" y="131"/>
                </a:lnTo>
                <a:lnTo>
                  <a:pt x="429" y="132"/>
                </a:lnTo>
                <a:lnTo>
                  <a:pt x="430" y="133"/>
                </a:lnTo>
                <a:lnTo>
                  <a:pt x="431" y="136"/>
                </a:lnTo>
                <a:lnTo>
                  <a:pt x="452" y="174"/>
                </a:lnTo>
                <a:lnTo>
                  <a:pt x="452" y="174"/>
                </a:lnTo>
                <a:lnTo>
                  <a:pt x="452" y="175"/>
                </a:lnTo>
                <a:lnTo>
                  <a:pt x="451" y="176"/>
                </a:lnTo>
                <a:lnTo>
                  <a:pt x="447" y="178"/>
                </a:lnTo>
                <a:lnTo>
                  <a:pt x="447" y="178"/>
                </a:lnTo>
                <a:close/>
                <a:moveTo>
                  <a:pt x="474" y="172"/>
                </a:moveTo>
                <a:lnTo>
                  <a:pt x="474" y="172"/>
                </a:lnTo>
                <a:lnTo>
                  <a:pt x="474" y="172"/>
                </a:lnTo>
                <a:lnTo>
                  <a:pt x="473" y="173"/>
                </a:lnTo>
                <a:lnTo>
                  <a:pt x="464" y="173"/>
                </a:lnTo>
                <a:lnTo>
                  <a:pt x="464" y="173"/>
                </a:lnTo>
                <a:lnTo>
                  <a:pt x="462" y="172"/>
                </a:lnTo>
                <a:lnTo>
                  <a:pt x="444" y="137"/>
                </a:lnTo>
                <a:lnTo>
                  <a:pt x="444" y="137"/>
                </a:lnTo>
                <a:lnTo>
                  <a:pt x="444" y="137"/>
                </a:lnTo>
                <a:lnTo>
                  <a:pt x="445" y="136"/>
                </a:lnTo>
                <a:lnTo>
                  <a:pt x="473" y="136"/>
                </a:lnTo>
                <a:lnTo>
                  <a:pt x="473" y="136"/>
                </a:lnTo>
                <a:lnTo>
                  <a:pt x="474" y="137"/>
                </a:lnTo>
                <a:lnTo>
                  <a:pt x="474" y="138"/>
                </a:lnTo>
                <a:lnTo>
                  <a:pt x="474" y="172"/>
                </a:lnTo>
                <a:close/>
                <a:moveTo>
                  <a:pt x="474" y="114"/>
                </a:moveTo>
                <a:lnTo>
                  <a:pt x="474" y="114"/>
                </a:lnTo>
                <a:lnTo>
                  <a:pt x="474" y="114"/>
                </a:lnTo>
                <a:lnTo>
                  <a:pt x="473" y="115"/>
                </a:lnTo>
                <a:lnTo>
                  <a:pt x="464" y="115"/>
                </a:lnTo>
                <a:lnTo>
                  <a:pt x="464" y="115"/>
                </a:lnTo>
                <a:lnTo>
                  <a:pt x="462" y="114"/>
                </a:lnTo>
                <a:lnTo>
                  <a:pt x="444" y="79"/>
                </a:lnTo>
                <a:lnTo>
                  <a:pt x="444" y="79"/>
                </a:lnTo>
                <a:lnTo>
                  <a:pt x="444" y="79"/>
                </a:lnTo>
                <a:lnTo>
                  <a:pt x="445" y="78"/>
                </a:lnTo>
                <a:lnTo>
                  <a:pt x="473" y="78"/>
                </a:lnTo>
                <a:lnTo>
                  <a:pt x="473" y="78"/>
                </a:lnTo>
                <a:lnTo>
                  <a:pt x="474" y="79"/>
                </a:lnTo>
                <a:lnTo>
                  <a:pt x="474" y="80"/>
                </a:lnTo>
                <a:lnTo>
                  <a:pt x="474" y="114"/>
                </a:lnTo>
                <a:close/>
                <a:moveTo>
                  <a:pt x="474" y="56"/>
                </a:moveTo>
                <a:lnTo>
                  <a:pt x="474" y="56"/>
                </a:lnTo>
                <a:lnTo>
                  <a:pt x="474" y="56"/>
                </a:lnTo>
                <a:lnTo>
                  <a:pt x="473" y="58"/>
                </a:lnTo>
                <a:lnTo>
                  <a:pt x="464" y="58"/>
                </a:lnTo>
                <a:lnTo>
                  <a:pt x="464" y="58"/>
                </a:lnTo>
                <a:lnTo>
                  <a:pt x="462" y="56"/>
                </a:lnTo>
                <a:lnTo>
                  <a:pt x="444" y="23"/>
                </a:lnTo>
                <a:lnTo>
                  <a:pt x="444" y="23"/>
                </a:lnTo>
                <a:lnTo>
                  <a:pt x="444" y="21"/>
                </a:lnTo>
                <a:lnTo>
                  <a:pt x="445" y="21"/>
                </a:lnTo>
                <a:lnTo>
                  <a:pt x="473" y="21"/>
                </a:lnTo>
                <a:lnTo>
                  <a:pt x="473" y="21"/>
                </a:lnTo>
                <a:lnTo>
                  <a:pt x="474" y="21"/>
                </a:lnTo>
                <a:lnTo>
                  <a:pt x="474" y="23"/>
                </a:lnTo>
                <a:lnTo>
                  <a:pt x="474" y="56"/>
                </a:lnTo>
                <a:close/>
                <a:moveTo>
                  <a:pt x="602" y="178"/>
                </a:moveTo>
                <a:lnTo>
                  <a:pt x="511" y="178"/>
                </a:lnTo>
                <a:lnTo>
                  <a:pt x="511" y="178"/>
                </a:lnTo>
                <a:lnTo>
                  <a:pt x="507" y="176"/>
                </a:lnTo>
                <a:lnTo>
                  <a:pt x="506" y="175"/>
                </a:lnTo>
                <a:lnTo>
                  <a:pt x="506" y="174"/>
                </a:lnTo>
                <a:lnTo>
                  <a:pt x="506" y="136"/>
                </a:lnTo>
                <a:lnTo>
                  <a:pt x="506" y="136"/>
                </a:lnTo>
                <a:lnTo>
                  <a:pt x="506" y="133"/>
                </a:lnTo>
                <a:lnTo>
                  <a:pt x="507" y="132"/>
                </a:lnTo>
                <a:lnTo>
                  <a:pt x="511" y="131"/>
                </a:lnTo>
                <a:lnTo>
                  <a:pt x="581" y="131"/>
                </a:lnTo>
                <a:lnTo>
                  <a:pt x="581" y="131"/>
                </a:lnTo>
                <a:lnTo>
                  <a:pt x="584" y="132"/>
                </a:lnTo>
                <a:lnTo>
                  <a:pt x="585" y="133"/>
                </a:lnTo>
                <a:lnTo>
                  <a:pt x="586" y="136"/>
                </a:lnTo>
                <a:lnTo>
                  <a:pt x="607" y="174"/>
                </a:lnTo>
                <a:lnTo>
                  <a:pt x="607" y="174"/>
                </a:lnTo>
                <a:lnTo>
                  <a:pt x="607" y="175"/>
                </a:lnTo>
                <a:lnTo>
                  <a:pt x="606" y="176"/>
                </a:lnTo>
                <a:lnTo>
                  <a:pt x="602" y="178"/>
                </a:lnTo>
                <a:lnTo>
                  <a:pt x="602" y="178"/>
                </a:lnTo>
                <a:close/>
                <a:moveTo>
                  <a:pt x="629" y="172"/>
                </a:moveTo>
                <a:lnTo>
                  <a:pt x="629" y="172"/>
                </a:lnTo>
                <a:lnTo>
                  <a:pt x="629" y="172"/>
                </a:lnTo>
                <a:lnTo>
                  <a:pt x="628" y="173"/>
                </a:lnTo>
                <a:lnTo>
                  <a:pt x="618" y="173"/>
                </a:lnTo>
                <a:lnTo>
                  <a:pt x="618" y="173"/>
                </a:lnTo>
                <a:lnTo>
                  <a:pt x="617" y="172"/>
                </a:lnTo>
                <a:lnTo>
                  <a:pt x="599" y="137"/>
                </a:lnTo>
                <a:lnTo>
                  <a:pt x="599" y="137"/>
                </a:lnTo>
                <a:lnTo>
                  <a:pt x="599" y="137"/>
                </a:lnTo>
                <a:lnTo>
                  <a:pt x="600" y="136"/>
                </a:lnTo>
                <a:lnTo>
                  <a:pt x="628" y="136"/>
                </a:lnTo>
                <a:lnTo>
                  <a:pt x="628" y="136"/>
                </a:lnTo>
                <a:lnTo>
                  <a:pt x="629" y="137"/>
                </a:lnTo>
                <a:lnTo>
                  <a:pt x="629" y="138"/>
                </a:lnTo>
                <a:lnTo>
                  <a:pt x="629" y="172"/>
                </a:lnTo>
                <a:close/>
                <a:moveTo>
                  <a:pt x="629" y="114"/>
                </a:moveTo>
                <a:lnTo>
                  <a:pt x="629" y="114"/>
                </a:lnTo>
                <a:lnTo>
                  <a:pt x="629" y="114"/>
                </a:lnTo>
                <a:lnTo>
                  <a:pt x="628" y="115"/>
                </a:lnTo>
                <a:lnTo>
                  <a:pt x="618" y="115"/>
                </a:lnTo>
                <a:lnTo>
                  <a:pt x="618" y="115"/>
                </a:lnTo>
                <a:lnTo>
                  <a:pt x="617" y="114"/>
                </a:lnTo>
                <a:lnTo>
                  <a:pt x="599" y="79"/>
                </a:lnTo>
                <a:lnTo>
                  <a:pt x="599" y="79"/>
                </a:lnTo>
                <a:lnTo>
                  <a:pt x="599" y="79"/>
                </a:lnTo>
                <a:lnTo>
                  <a:pt x="600" y="78"/>
                </a:lnTo>
                <a:lnTo>
                  <a:pt x="628" y="78"/>
                </a:lnTo>
                <a:lnTo>
                  <a:pt x="628" y="78"/>
                </a:lnTo>
                <a:lnTo>
                  <a:pt x="629" y="79"/>
                </a:lnTo>
                <a:lnTo>
                  <a:pt x="629" y="80"/>
                </a:lnTo>
                <a:lnTo>
                  <a:pt x="629" y="114"/>
                </a:lnTo>
                <a:close/>
                <a:moveTo>
                  <a:pt x="629" y="56"/>
                </a:moveTo>
                <a:lnTo>
                  <a:pt x="629" y="56"/>
                </a:lnTo>
                <a:lnTo>
                  <a:pt x="629" y="56"/>
                </a:lnTo>
                <a:lnTo>
                  <a:pt x="628" y="58"/>
                </a:lnTo>
                <a:lnTo>
                  <a:pt x="618" y="58"/>
                </a:lnTo>
                <a:lnTo>
                  <a:pt x="618" y="58"/>
                </a:lnTo>
                <a:lnTo>
                  <a:pt x="617" y="56"/>
                </a:lnTo>
                <a:lnTo>
                  <a:pt x="599" y="23"/>
                </a:lnTo>
                <a:lnTo>
                  <a:pt x="599" y="23"/>
                </a:lnTo>
                <a:lnTo>
                  <a:pt x="599" y="21"/>
                </a:lnTo>
                <a:lnTo>
                  <a:pt x="600" y="21"/>
                </a:lnTo>
                <a:lnTo>
                  <a:pt x="628" y="21"/>
                </a:lnTo>
                <a:lnTo>
                  <a:pt x="628" y="21"/>
                </a:lnTo>
                <a:lnTo>
                  <a:pt x="629" y="21"/>
                </a:lnTo>
                <a:lnTo>
                  <a:pt x="629" y="23"/>
                </a:lnTo>
                <a:lnTo>
                  <a:pt x="629" y="56"/>
                </a:lnTo>
                <a:close/>
              </a:path>
            </a:pathLst>
          </a:custGeom>
          <a:solidFill>
            <a:srgbClr val="888888"/>
          </a:solidFill>
          <a:ln>
            <a:noFill/>
          </a:ln>
        </p:spPr>
        <p:txBody>
          <a:bodyPr anchorCtr="0" anchor="t" bIns="71975" lIns="143975" spcFirstLastPara="1" rIns="143975" wrap="square" tIns="71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5703900" y="3762125"/>
            <a:ext cx="653497" cy="156350"/>
          </a:xfrm>
          <a:custGeom>
            <a:rect b="b" l="l" r="r" t="t"/>
            <a:pathLst>
              <a:path extrusionOk="0" h="399" w="321">
                <a:moveTo>
                  <a:pt x="160" y="0"/>
                </a:moveTo>
                <a:lnTo>
                  <a:pt x="160" y="0"/>
                </a:lnTo>
                <a:lnTo>
                  <a:pt x="143" y="1"/>
                </a:lnTo>
                <a:lnTo>
                  <a:pt x="126" y="1"/>
                </a:lnTo>
                <a:lnTo>
                  <a:pt x="110" y="3"/>
                </a:lnTo>
                <a:lnTo>
                  <a:pt x="96" y="6"/>
                </a:lnTo>
                <a:lnTo>
                  <a:pt x="81" y="8"/>
                </a:lnTo>
                <a:lnTo>
                  <a:pt x="68" y="12"/>
                </a:lnTo>
                <a:lnTo>
                  <a:pt x="56" y="15"/>
                </a:lnTo>
                <a:lnTo>
                  <a:pt x="45" y="20"/>
                </a:lnTo>
                <a:lnTo>
                  <a:pt x="35" y="25"/>
                </a:lnTo>
                <a:lnTo>
                  <a:pt x="26" y="31"/>
                </a:lnTo>
                <a:lnTo>
                  <a:pt x="18" y="37"/>
                </a:lnTo>
                <a:lnTo>
                  <a:pt x="12" y="43"/>
                </a:lnTo>
                <a:lnTo>
                  <a:pt x="8" y="49"/>
                </a:lnTo>
                <a:lnTo>
                  <a:pt x="4" y="56"/>
                </a:lnTo>
                <a:lnTo>
                  <a:pt x="2" y="62"/>
                </a:lnTo>
                <a:lnTo>
                  <a:pt x="0" y="70"/>
                </a:lnTo>
                <a:lnTo>
                  <a:pt x="0" y="123"/>
                </a:lnTo>
                <a:lnTo>
                  <a:pt x="0" y="123"/>
                </a:lnTo>
                <a:lnTo>
                  <a:pt x="2" y="130"/>
                </a:lnTo>
                <a:lnTo>
                  <a:pt x="4" y="137"/>
                </a:lnTo>
                <a:lnTo>
                  <a:pt x="8" y="143"/>
                </a:lnTo>
                <a:lnTo>
                  <a:pt x="12" y="151"/>
                </a:lnTo>
                <a:lnTo>
                  <a:pt x="18" y="157"/>
                </a:lnTo>
                <a:lnTo>
                  <a:pt x="26" y="162"/>
                </a:lnTo>
                <a:lnTo>
                  <a:pt x="35" y="168"/>
                </a:lnTo>
                <a:lnTo>
                  <a:pt x="45" y="173"/>
                </a:lnTo>
                <a:lnTo>
                  <a:pt x="56" y="177"/>
                </a:lnTo>
                <a:lnTo>
                  <a:pt x="68" y="181"/>
                </a:lnTo>
                <a:lnTo>
                  <a:pt x="81" y="185"/>
                </a:lnTo>
                <a:lnTo>
                  <a:pt x="96" y="187"/>
                </a:lnTo>
                <a:lnTo>
                  <a:pt x="110" y="189"/>
                </a:lnTo>
                <a:lnTo>
                  <a:pt x="126" y="192"/>
                </a:lnTo>
                <a:lnTo>
                  <a:pt x="143" y="193"/>
                </a:lnTo>
                <a:lnTo>
                  <a:pt x="160" y="193"/>
                </a:lnTo>
                <a:lnTo>
                  <a:pt x="160" y="193"/>
                </a:lnTo>
                <a:lnTo>
                  <a:pt x="178" y="193"/>
                </a:lnTo>
                <a:lnTo>
                  <a:pt x="194" y="192"/>
                </a:lnTo>
                <a:lnTo>
                  <a:pt x="211" y="189"/>
                </a:lnTo>
                <a:lnTo>
                  <a:pt x="225" y="187"/>
                </a:lnTo>
                <a:lnTo>
                  <a:pt x="240" y="185"/>
                </a:lnTo>
                <a:lnTo>
                  <a:pt x="253" y="181"/>
                </a:lnTo>
                <a:lnTo>
                  <a:pt x="265" y="177"/>
                </a:lnTo>
                <a:lnTo>
                  <a:pt x="276" y="173"/>
                </a:lnTo>
                <a:lnTo>
                  <a:pt x="286" y="168"/>
                </a:lnTo>
                <a:lnTo>
                  <a:pt x="295" y="162"/>
                </a:lnTo>
                <a:lnTo>
                  <a:pt x="303" y="157"/>
                </a:lnTo>
                <a:lnTo>
                  <a:pt x="309" y="151"/>
                </a:lnTo>
                <a:lnTo>
                  <a:pt x="314" y="143"/>
                </a:lnTo>
                <a:lnTo>
                  <a:pt x="317" y="137"/>
                </a:lnTo>
                <a:lnTo>
                  <a:pt x="320" y="130"/>
                </a:lnTo>
                <a:lnTo>
                  <a:pt x="321" y="123"/>
                </a:lnTo>
                <a:lnTo>
                  <a:pt x="321" y="70"/>
                </a:lnTo>
                <a:lnTo>
                  <a:pt x="321" y="70"/>
                </a:lnTo>
                <a:lnTo>
                  <a:pt x="320" y="62"/>
                </a:lnTo>
                <a:lnTo>
                  <a:pt x="317" y="56"/>
                </a:lnTo>
                <a:lnTo>
                  <a:pt x="314" y="49"/>
                </a:lnTo>
                <a:lnTo>
                  <a:pt x="309" y="43"/>
                </a:lnTo>
                <a:lnTo>
                  <a:pt x="303" y="37"/>
                </a:lnTo>
                <a:lnTo>
                  <a:pt x="295" y="31"/>
                </a:lnTo>
                <a:lnTo>
                  <a:pt x="286" y="25"/>
                </a:lnTo>
                <a:lnTo>
                  <a:pt x="276" y="20"/>
                </a:lnTo>
                <a:lnTo>
                  <a:pt x="265" y="15"/>
                </a:lnTo>
                <a:lnTo>
                  <a:pt x="253" y="12"/>
                </a:lnTo>
                <a:lnTo>
                  <a:pt x="240" y="8"/>
                </a:lnTo>
                <a:lnTo>
                  <a:pt x="225" y="6"/>
                </a:lnTo>
                <a:lnTo>
                  <a:pt x="211" y="3"/>
                </a:lnTo>
                <a:lnTo>
                  <a:pt x="194" y="1"/>
                </a:lnTo>
                <a:lnTo>
                  <a:pt x="178" y="1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68" y="158"/>
                </a:moveTo>
                <a:lnTo>
                  <a:pt x="68" y="158"/>
                </a:lnTo>
                <a:lnTo>
                  <a:pt x="63" y="157"/>
                </a:lnTo>
                <a:lnTo>
                  <a:pt x="58" y="153"/>
                </a:lnTo>
                <a:lnTo>
                  <a:pt x="56" y="150"/>
                </a:lnTo>
                <a:lnTo>
                  <a:pt x="55" y="143"/>
                </a:lnTo>
                <a:lnTo>
                  <a:pt x="55" y="143"/>
                </a:lnTo>
                <a:lnTo>
                  <a:pt x="56" y="139"/>
                </a:lnTo>
                <a:lnTo>
                  <a:pt x="58" y="135"/>
                </a:lnTo>
                <a:lnTo>
                  <a:pt x="63" y="131"/>
                </a:lnTo>
                <a:lnTo>
                  <a:pt x="68" y="130"/>
                </a:lnTo>
                <a:lnTo>
                  <a:pt x="68" y="130"/>
                </a:lnTo>
                <a:lnTo>
                  <a:pt x="73" y="131"/>
                </a:lnTo>
                <a:lnTo>
                  <a:pt x="78" y="135"/>
                </a:lnTo>
                <a:lnTo>
                  <a:pt x="80" y="139"/>
                </a:lnTo>
                <a:lnTo>
                  <a:pt x="81" y="143"/>
                </a:lnTo>
                <a:lnTo>
                  <a:pt x="81" y="143"/>
                </a:lnTo>
                <a:lnTo>
                  <a:pt x="80" y="150"/>
                </a:lnTo>
                <a:lnTo>
                  <a:pt x="78" y="153"/>
                </a:lnTo>
                <a:lnTo>
                  <a:pt x="73" y="157"/>
                </a:lnTo>
                <a:lnTo>
                  <a:pt x="68" y="158"/>
                </a:lnTo>
                <a:lnTo>
                  <a:pt x="68" y="158"/>
                </a:lnTo>
                <a:close/>
                <a:moveTo>
                  <a:pt x="160" y="124"/>
                </a:moveTo>
                <a:lnTo>
                  <a:pt x="160" y="124"/>
                </a:lnTo>
                <a:lnTo>
                  <a:pt x="133" y="124"/>
                </a:lnTo>
                <a:lnTo>
                  <a:pt x="108" y="121"/>
                </a:lnTo>
                <a:lnTo>
                  <a:pt x="84" y="114"/>
                </a:lnTo>
                <a:lnTo>
                  <a:pt x="63" y="108"/>
                </a:lnTo>
                <a:lnTo>
                  <a:pt x="44" y="99"/>
                </a:lnTo>
                <a:lnTo>
                  <a:pt x="27" y="89"/>
                </a:lnTo>
                <a:lnTo>
                  <a:pt x="14" y="78"/>
                </a:lnTo>
                <a:lnTo>
                  <a:pt x="8" y="71"/>
                </a:lnTo>
                <a:lnTo>
                  <a:pt x="3" y="65"/>
                </a:lnTo>
                <a:lnTo>
                  <a:pt x="3" y="65"/>
                </a:lnTo>
                <a:lnTo>
                  <a:pt x="16" y="76"/>
                </a:lnTo>
                <a:lnTo>
                  <a:pt x="31" y="87"/>
                </a:lnTo>
                <a:lnTo>
                  <a:pt x="47" y="95"/>
                </a:lnTo>
                <a:lnTo>
                  <a:pt x="67" y="102"/>
                </a:lnTo>
                <a:lnTo>
                  <a:pt x="87" y="108"/>
                </a:lnTo>
                <a:lnTo>
                  <a:pt x="110" y="113"/>
                </a:lnTo>
                <a:lnTo>
                  <a:pt x="135" y="116"/>
                </a:lnTo>
                <a:lnTo>
                  <a:pt x="160" y="117"/>
                </a:lnTo>
                <a:lnTo>
                  <a:pt x="160" y="117"/>
                </a:lnTo>
                <a:lnTo>
                  <a:pt x="187" y="116"/>
                </a:lnTo>
                <a:lnTo>
                  <a:pt x="211" y="113"/>
                </a:lnTo>
                <a:lnTo>
                  <a:pt x="234" y="108"/>
                </a:lnTo>
                <a:lnTo>
                  <a:pt x="254" y="102"/>
                </a:lnTo>
                <a:lnTo>
                  <a:pt x="274" y="95"/>
                </a:lnTo>
                <a:lnTo>
                  <a:pt x="291" y="87"/>
                </a:lnTo>
                <a:lnTo>
                  <a:pt x="305" y="76"/>
                </a:lnTo>
                <a:lnTo>
                  <a:pt x="318" y="65"/>
                </a:lnTo>
                <a:lnTo>
                  <a:pt x="318" y="65"/>
                </a:lnTo>
                <a:lnTo>
                  <a:pt x="314" y="71"/>
                </a:lnTo>
                <a:lnTo>
                  <a:pt x="308" y="78"/>
                </a:lnTo>
                <a:lnTo>
                  <a:pt x="294" y="89"/>
                </a:lnTo>
                <a:lnTo>
                  <a:pt x="277" y="99"/>
                </a:lnTo>
                <a:lnTo>
                  <a:pt x="258" y="108"/>
                </a:lnTo>
                <a:lnTo>
                  <a:pt x="237" y="114"/>
                </a:lnTo>
                <a:lnTo>
                  <a:pt x="213" y="121"/>
                </a:lnTo>
                <a:lnTo>
                  <a:pt x="188" y="124"/>
                </a:lnTo>
                <a:lnTo>
                  <a:pt x="160" y="124"/>
                </a:lnTo>
                <a:lnTo>
                  <a:pt x="160" y="124"/>
                </a:lnTo>
                <a:close/>
                <a:moveTo>
                  <a:pt x="160" y="326"/>
                </a:moveTo>
                <a:lnTo>
                  <a:pt x="160" y="326"/>
                </a:lnTo>
                <a:lnTo>
                  <a:pt x="130" y="325"/>
                </a:lnTo>
                <a:lnTo>
                  <a:pt x="101" y="321"/>
                </a:lnTo>
                <a:lnTo>
                  <a:pt x="75" y="316"/>
                </a:lnTo>
                <a:lnTo>
                  <a:pt x="54" y="309"/>
                </a:lnTo>
                <a:lnTo>
                  <a:pt x="44" y="304"/>
                </a:lnTo>
                <a:lnTo>
                  <a:pt x="34" y="300"/>
                </a:lnTo>
                <a:lnTo>
                  <a:pt x="27" y="295"/>
                </a:lnTo>
                <a:lnTo>
                  <a:pt x="20" y="290"/>
                </a:lnTo>
                <a:lnTo>
                  <a:pt x="14" y="284"/>
                </a:lnTo>
                <a:lnTo>
                  <a:pt x="9" y="278"/>
                </a:lnTo>
                <a:lnTo>
                  <a:pt x="5" y="272"/>
                </a:lnTo>
                <a:lnTo>
                  <a:pt x="3" y="266"/>
                </a:lnTo>
                <a:lnTo>
                  <a:pt x="3" y="266"/>
                </a:lnTo>
                <a:lnTo>
                  <a:pt x="0" y="271"/>
                </a:lnTo>
                <a:lnTo>
                  <a:pt x="0" y="277"/>
                </a:lnTo>
                <a:lnTo>
                  <a:pt x="0" y="329"/>
                </a:lnTo>
                <a:lnTo>
                  <a:pt x="0" y="329"/>
                </a:lnTo>
                <a:lnTo>
                  <a:pt x="2" y="336"/>
                </a:lnTo>
                <a:lnTo>
                  <a:pt x="4" y="343"/>
                </a:lnTo>
                <a:lnTo>
                  <a:pt x="8" y="350"/>
                </a:lnTo>
                <a:lnTo>
                  <a:pt x="12" y="356"/>
                </a:lnTo>
                <a:lnTo>
                  <a:pt x="18" y="362"/>
                </a:lnTo>
                <a:lnTo>
                  <a:pt x="26" y="368"/>
                </a:lnTo>
                <a:lnTo>
                  <a:pt x="35" y="373"/>
                </a:lnTo>
                <a:lnTo>
                  <a:pt x="45" y="378"/>
                </a:lnTo>
                <a:lnTo>
                  <a:pt x="56" y="383"/>
                </a:lnTo>
                <a:lnTo>
                  <a:pt x="68" y="387"/>
                </a:lnTo>
                <a:lnTo>
                  <a:pt x="81" y="390"/>
                </a:lnTo>
                <a:lnTo>
                  <a:pt x="96" y="394"/>
                </a:lnTo>
                <a:lnTo>
                  <a:pt x="110" y="396"/>
                </a:lnTo>
                <a:lnTo>
                  <a:pt x="126" y="398"/>
                </a:lnTo>
                <a:lnTo>
                  <a:pt x="143" y="399"/>
                </a:lnTo>
                <a:lnTo>
                  <a:pt x="160" y="399"/>
                </a:lnTo>
                <a:lnTo>
                  <a:pt x="160" y="399"/>
                </a:lnTo>
                <a:lnTo>
                  <a:pt x="178" y="399"/>
                </a:lnTo>
                <a:lnTo>
                  <a:pt x="194" y="398"/>
                </a:lnTo>
                <a:lnTo>
                  <a:pt x="211" y="396"/>
                </a:lnTo>
                <a:lnTo>
                  <a:pt x="225" y="394"/>
                </a:lnTo>
                <a:lnTo>
                  <a:pt x="240" y="390"/>
                </a:lnTo>
                <a:lnTo>
                  <a:pt x="253" y="387"/>
                </a:lnTo>
                <a:lnTo>
                  <a:pt x="265" y="383"/>
                </a:lnTo>
                <a:lnTo>
                  <a:pt x="276" y="378"/>
                </a:lnTo>
                <a:lnTo>
                  <a:pt x="286" y="373"/>
                </a:lnTo>
                <a:lnTo>
                  <a:pt x="295" y="368"/>
                </a:lnTo>
                <a:lnTo>
                  <a:pt x="303" y="362"/>
                </a:lnTo>
                <a:lnTo>
                  <a:pt x="309" y="356"/>
                </a:lnTo>
                <a:lnTo>
                  <a:pt x="314" y="350"/>
                </a:lnTo>
                <a:lnTo>
                  <a:pt x="317" y="343"/>
                </a:lnTo>
                <a:lnTo>
                  <a:pt x="320" y="336"/>
                </a:lnTo>
                <a:lnTo>
                  <a:pt x="321" y="329"/>
                </a:lnTo>
                <a:lnTo>
                  <a:pt x="321" y="277"/>
                </a:lnTo>
                <a:lnTo>
                  <a:pt x="321" y="277"/>
                </a:lnTo>
                <a:lnTo>
                  <a:pt x="321" y="271"/>
                </a:lnTo>
                <a:lnTo>
                  <a:pt x="318" y="266"/>
                </a:lnTo>
                <a:lnTo>
                  <a:pt x="318" y="266"/>
                </a:lnTo>
                <a:lnTo>
                  <a:pt x="316" y="272"/>
                </a:lnTo>
                <a:lnTo>
                  <a:pt x="312" y="278"/>
                </a:lnTo>
                <a:lnTo>
                  <a:pt x="308" y="284"/>
                </a:lnTo>
                <a:lnTo>
                  <a:pt x="302" y="290"/>
                </a:lnTo>
                <a:lnTo>
                  <a:pt x="294" y="295"/>
                </a:lnTo>
                <a:lnTo>
                  <a:pt x="287" y="300"/>
                </a:lnTo>
                <a:lnTo>
                  <a:pt x="277" y="304"/>
                </a:lnTo>
                <a:lnTo>
                  <a:pt x="268" y="309"/>
                </a:lnTo>
                <a:lnTo>
                  <a:pt x="246" y="316"/>
                </a:lnTo>
                <a:lnTo>
                  <a:pt x="220" y="321"/>
                </a:lnTo>
                <a:lnTo>
                  <a:pt x="191" y="325"/>
                </a:lnTo>
                <a:lnTo>
                  <a:pt x="160" y="326"/>
                </a:lnTo>
                <a:lnTo>
                  <a:pt x="160" y="326"/>
                </a:lnTo>
                <a:close/>
                <a:moveTo>
                  <a:pt x="68" y="367"/>
                </a:moveTo>
                <a:lnTo>
                  <a:pt x="68" y="367"/>
                </a:lnTo>
                <a:lnTo>
                  <a:pt x="63" y="366"/>
                </a:lnTo>
                <a:lnTo>
                  <a:pt x="58" y="362"/>
                </a:lnTo>
                <a:lnTo>
                  <a:pt x="56" y="359"/>
                </a:lnTo>
                <a:lnTo>
                  <a:pt x="55" y="354"/>
                </a:lnTo>
                <a:lnTo>
                  <a:pt x="55" y="354"/>
                </a:lnTo>
                <a:lnTo>
                  <a:pt x="56" y="348"/>
                </a:lnTo>
                <a:lnTo>
                  <a:pt x="58" y="344"/>
                </a:lnTo>
                <a:lnTo>
                  <a:pt x="63" y="341"/>
                </a:lnTo>
                <a:lnTo>
                  <a:pt x="68" y="339"/>
                </a:lnTo>
                <a:lnTo>
                  <a:pt x="68" y="339"/>
                </a:lnTo>
                <a:lnTo>
                  <a:pt x="73" y="341"/>
                </a:lnTo>
                <a:lnTo>
                  <a:pt x="78" y="344"/>
                </a:lnTo>
                <a:lnTo>
                  <a:pt x="80" y="348"/>
                </a:lnTo>
                <a:lnTo>
                  <a:pt x="81" y="354"/>
                </a:lnTo>
                <a:lnTo>
                  <a:pt x="81" y="354"/>
                </a:lnTo>
                <a:lnTo>
                  <a:pt x="80" y="359"/>
                </a:lnTo>
                <a:lnTo>
                  <a:pt x="78" y="362"/>
                </a:lnTo>
                <a:lnTo>
                  <a:pt x="73" y="366"/>
                </a:lnTo>
                <a:lnTo>
                  <a:pt x="68" y="367"/>
                </a:lnTo>
                <a:lnTo>
                  <a:pt x="68" y="367"/>
                </a:lnTo>
                <a:close/>
                <a:moveTo>
                  <a:pt x="160" y="223"/>
                </a:moveTo>
                <a:lnTo>
                  <a:pt x="160" y="223"/>
                </a:lnTo>
                <a:lnTo>
                  <a:pt x="130" y="222"/>
                </a:lnTo>
                <a:lnTo>
                  <a:pt x="102" y="218"/>
                </a:lnTo>
                <a:lnTo>
                  <a:pt x="77" y="212"/>
                </a:lnTo>
                <a:lnTo>
                  <a:pt x="54" y="205"/>
                </a:lnTo>
                <a:lnTo>
                  <a:pt x="35" y="197"/>
                </a:lnTo>
                <a:lnTo>
                  <a:pt x="27" y="192"/>
                </a:lnTo>
                <a:lnTo>
                  <a:pt x="20" y="187"/>
                </a:lnTo>
                <a:lnTo>
                  <a:pt x="14" y="181"/>
                </a:lnTo>
                <a:lnTo>
                  <a:pt x="9" y="175"/>
                </a:lnTo>
                <a:lnTo>
                  <a:pt x="5" y="169"/>
                </a:lnTo>
                <a:lnTo>
                  <a:pt x="3" y="163"/>
                </a:lnTo>
                <a:lnTo>
                  <a:pt x="3" y="163"/>
                </a:lnTo>
                <a:lnTo>
                  <a:pt x="0" y="168"/>
                </a:lnTo>
                <a:lnTo>
                  <a:pt x="0" y="173"/>
                </a:lnTo>
                <a:lnTo>
                  <a:pt x="0" y="226"/>
                </a:lnTo>
                <a:lnTo>
                  <a:pt x="0" y="226"/>
                </a:lnTo>
                <a:lnTo>
                  <a:pt x="2" y="233"/>
                </a:lnTo>
                <a:lnTo>
                  <a:pt x="4" y="240"/>
                </a:lnTo>
                <a:lnTo>
                  <a:pt x="8" y="246"/>
                </a:lnTo>
                <a:lnTo>
                  <a:pt x="12" y="254"/>
                </a:lnTo>
                <a:lnTo>
                  <a:pt x="18" y="260"/>
                </a:lnTo>
                <a:lnTo>
                  <a:pt x="26" y="266"/>
                </a:lnTo>
                <a:lnTo>
                  <a:pt x="35" y="271"/>
                </a:lnTo>
                <a:lnTo>
                  <a:pt x="45" y="275"/>
                </a:lnTo>
                <a:lnTo>
                  <a:pt x="56" y="280"/>
                </a:lnTo>
                <a:lnTo>
                  <a:pt x="68" y="284"/>
                </a:lnTo>
                <a:lnTo>
                  <a:pt x="81" y="287"/>
                </a:lnTo>
                <a:lnTo>
                  <a:pt x="96" y="291"/>
                </a:lnTo>
                <a:lnTo>
                  <a:pt x="110" y="293"/>
                </a:lnTo>
                <a:lnTo>
                  <a:pt x="126" y="295"/>
                </a:lnTo>
                <a:lnTo>
                  <a:pt x="143" y="296"/>
                </a:lnTo>
                <a:lnTo>
                  <a:pt x="160" y="296"/>
                </a:lnTo>
                <a:lnTo>
                  <a:pt x="160" y="296"/>
                </a:lnTo>
                <a:lnTo>
                  <a:pt x="178" y="296"/>
                </a:lnTo>
                <a:lnTo>
                  <a:pt x="194" y="295"/>
                </a:lnTo>
                <a:lnTo>
                  <a:pt x="211" y="293"/>
                </a:lnTo>
                <a:lnTo>
                  <a:pt x="225" y="291"/>
                </a:lnTo>
                <a:lnTo>
                  <a:pt x="240" y="287"/>
                </a:lnTo>
                <a:lnTo>
                  <a:pt x="253" y="284"/>
                </a:lnTo>
                <a:lnTo>
                  <a:pt x="265" y="280"/>
                </a:lnTo>
                <a:lnTo>
                  <a:pt x="276" y="275"/>
                </a:lnTo>
                <a:lnTo>
                  <a:pt x="286" y="271"/>
                </a:lnTo>
                <a:lnTo>
                  <a:pt x="295" y="266"/>
                </a:lnTo>
                <a:lnTo>
                  <a:pt x="303" y="260"/>
                </a:lnTo>
                <a:lnTo>
                  <a:pt x="309" y="254"/>
                </a:lnTo>
                <a:lnTo>
                  <a:pt x="314" y="246"/>
                </a:lnTo>
                <a:lnTo>
                  <a:pt x="317" y="240"/>
                </a:lnTo>
                <a:lnTo>
                  <a:pt x="320" y="233"/>
                </a:lnTo>
                <a:lnTo>
                  <a:pt x="321" y="226"/>
                </a:lnTo>
                <a:lnTo>
                  <a:pt x="321" y="173"/>
                </a:lnTo>
                <a:lnTo>
                  <a:pt x="321" y="173"/>
                </a:lnTo>
                <a:lnTo>
                  <a:pt x="320" y="168"/>
                </a:lnTo>
                <a:lnTo>
                  <a:pt x="318" y="163"/>
                </a:lnTo>
                <a:lnTo>
                  <a:pt x="318" y="163"/>
                </a:lnTo>
                <a:lnTo>
                  <a:pt x="316" y="169"/>
                </a:lnTo>
                <a:lnTo>
                  <a:pt x="312" y="175"/>
                </a:lnTo>
                <a:lnTo>
                  <a:pt x="308" y="181"/>
                </a:lnTo>
                <a:lnTo>
                  <a:pt x="302" y="187"/>
                </a:lnTo>
                <a:lnTo>
                  <a:pt x="294" y="192"/>
                </a:lnTo>
                <a:lnTo>
                  <a:pt x="286" y="197"/>
                </a:lnTo>
                <a:lnTo>
                  <a:pt x="268" y="205"/>
                </a:lnTo>
                <a:lnTo>
                  <a:pt x="245" y="212"/>
                </a:lnTo>
                <a:lnTo>
                  <a:pt x="219" y="218"/>
                </a:lnTo>
                <a:lnTo>
                  <a:pt x="191" y="222"/>
                </a:lnTo>
                <a:lnTo>
                  <a:pt x="160" y="223"/>
                </a:lnTo>
                <a:lnTo>
                  <a:pt x="160" y="223"/>
                </a:lnTo>
                <a:close/>
                <a:moveTo>
                  <a:pt x="68" y="262"/>
                </a:moveTo>
                <a:lnTo>
                  <a:pt x="68" y="262"/>
                </a:lnTo>
                <a:lnTo>
                  <a:pt x="63" y="261"/>
                </a:lnTo>
                <a:lnTo>
                  <a:pt x="58" y="257"/>
                </a:lnTo>
                <a:lnTo>
                  <a:pt x="56" y="254"/>
                </a:lnTo>
                <a:lnTo>
                  <a:pt x="55" y="248"/>
                </a:lnTo>
                <a:lnTo>
                  <a:pt x="55" y="248"/>
                </a:lnTo>
                <a:lnTo>
                  <a:pt x="56" y="243"/>
                </a:lnTo>
                <a:lnTo>
                  <a:pt x="58" y="239"/>
                </a:lnTo>
                <a:lnTo>
                  <a:pt x="63" y="235"/>
                </a:lnTo>
                <a:lnTo>
                  <a:pt x="68" y="234"/>
                </a:lnTo>
                <a:lnTo>
                  <a:pt x="68" y="234"/>
                </a:lnTo>
                <a:lnTo>
                  <a:pt x="73" y="235"/>
                </a:lnTo>
                <a:lnTo>
                  <a:pt x="78" y="239"/>
                </a:lnTo>
                <a:lnTo>
                  <a:pt x="80" y="243"/>
                </a:lnTo>
                <a:lnTo>
                  <a:pt x="81" y="248"/>
                </a:lnTo>
                <a:lnTo>
                  <a:pt x="81" y="248"/>
                </a:lnTo>
                <a:lnTo>
                  <a:pt x="80" y="254"/>
                </a:lnTo>
                <a:lnTo>
                  <a:pt x="78" y="257"/>
                </a:lnTo>
                <a:lnTo>
                  <a:pt x="73" y="261"/>
                </a:lnTo>
                <a:lnTo>
                  <a:pt x="68" y="262"/>
                </a:lnTo>
                <a:lnTo>
                  <a:pt x="68" y="262"/>
                </a:lnTo>
                <a:close/>
              </a:path>
            </a:pathLst>
          </a:custGeom>
          <a:solidFill>
            <a:srgbClr val="888888"/>
          </a:solidFill>
          <a:ln>
            <a:noFill/>
          </a:ln>
        </p:spPr>
        <p:txBody>
          <a:bodyPr anchorCtr="0" anchor="t" bIns="96000" lIns="192025" spcFirstLastPara="1" rIns="192025" wrap="square" tIns="9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8"/>
          <p:cNvSpPr/>
          <p:nvPr/>
        </p:nvSpPr>
        <p:spPr>
          <a:xfrm>
            <a:off x="6524251" y="3764018"/>
            <a:ext cx="847327" cy="148834"/>
          </a:xfrm>
          <a:custGeom>
            <a:rect b="b" l="l" r="r" t="t"/>
            <a:pathLst>
              <a:path extrusionOk="0" h="192" w="793">
                <a:moveTo>
                  <a:pt x="708" y="33"/>
                </a:moveTo>
                <a:lnTo>
                  <a:pt x="318" y="33"/>
                </a:lnTo>
                <a:lnTo>
                  <a:pt x="318" y="166"/>
                </a:lnTo>
                <a:lnTo>
                  <a:pt x="708" y="166"/>
                </a:lnTo>
                <a:lnTo>
                  <a:pt x="708" y="33"/>
                </a:lnTo>
                <a:close/>
                <a:moveTo>
                  <a:pt x="414" y="157"/>
                </a:moveTo>
                <a:lnTo>
                  <a:pt x="349" y="157"/>
                </a:lnTo>
                <a:lnTo>
                  <a:pt x="349" y="123"/>
                </a:lnTo>
                <a:lnTo>
                  <a:pt x="367" y="123"/>
                </a:lnTo>
                <a:lnTo>
                  <a:pt x="367" y="120"/>
                </a:lnTo>
                <a:lnTo>
                  <a:pt x="367" y="120"/>
                </a:lnTo>
                <a:lnTo>
                  <a:pt x="368" y="118"/>
                </a:lnTo>
                <a:lnTo>
                  <a:pt x="369" y="115"/>
                </a:lnTo>
                <a:lnTo>
                  <a:pt x="372" y="114"/>
                </a:lnTo>
                <a:lnTo>
                  <a:pt x="375" y="114"/>
                </a:lnTo>
                <a:lnTo>
                  <a:pt x="388" y="114"/>
                </a:lnTo>
                <a:lnTo>
                  <a:pt x="388" y="114"/>
                </a:lnTo>
                <a:lnTo>
                  <a:pt x="391" y="114"/>
                </a:lnTo>
                <a:lnTo>
                  <a:pt x="393" y="115"/>
                </a:lnTo>
                <a:lnTo>
                  <a:pt x="395" y="118"/>
                </a:lnTo>
                <a:lnTo>
                  <a:pt x="396" y="120"/>
                </a:lnTo>
                <a:lnTo>
                  <a:pt x="396" y="123"/>
                </a:lnTo>
                <a:lnTo>
                  <a:pt x="414" y="123"/>
                </a:lnTo>
                <a:lnTo>
                  <a:pt x="414" y="157"/>
                </a:lnTo>
                <a:close/>
                <a:moveTo>
                  <a:pt x="414" y="87"/>
                </a:moveTo>
                <a:lnTo>
                  <a:pt x="349" y="87"/>
                </a:lnTo>
                <a:lnTo>
                  <a:pt x="349" y="54"/>
                </a:lnTo>
                <a:lnTo>
                  <a:pt x="367" y="54"/>
                </a:lnTo>
                <a:lnTo>
                  <a:pt x="367" y="52"/>
                </a:lnTo>
                <a:lnTo>
                  <a:pt x="367" y="52"/>
                </a:lnTo>
                <a:lnTo>
                  <a:pt x="368" y="48"/>
                </a:lnTo>
                <a:lnTo>
                  <a:pt x="369" y="47"/>
                </a:lnTo>
                <a:lnTo>
                  <a:pt x="372" y="44"/>
                </a:lnTo>
                <a:lnTo>
                  <a:pt x="375" y="44"/>
                </a:lnTo>
                <a:lnTo>
                  <a:pt x="388" y="44"/>
                </a:lnTo>
                <a:lnTo>
                  <a:pt x="388" y="44"/>
                </a:lnTo>
                <a:lnTo>
                  <a:pt x="391" y="44"/>
                </a:lnTo>
                <a:lnTo>
                  <a:pt x="393" y="47"/>
                </a:lnTo>
                <a:lnTo>
                  <a:pt x="395" y="48"/>
                </a:lnTo>
                <a:lnTo>
                  <a:pt x="396" y="52"/>
                </a:lnTo>
                <a:lnTo>
                  <a:pt x="396" y="54"/>
                </a:lnTo>
                <a:lnTo>
                  <a:pt x="414" y="54"/>
                </a:lnTo>
                <a:lnTo>
                  <a:pt x="414" y="87"/>
                </a:lnTo>
                <a:close/>
                <a:moveTo>
                  <a:pt x="503" y="157"/>
                </a:moveTo>
                <a:lnTo>
                  <a:pt x="439" y="157"/>
                </a:lnTo>
                <a:lnTo>
                  <a:pt x="439" y="123"/>
                </a:lnTo>
                <a:lnTo>
                  <a:pt x="457" y="123"/>
                </a:lnTo>
                <a:lnTo>
                  <a:pt x="457" y="120"/>
                </a:lnTo>
                <a:lnTo>
                  <a:pt x="457" y="120"/>
                </a:lnTo>
                <a:lnTo>
                  <a:pt x="458" y="118"/>
                </a:lnTo>
                <a:lnTo>
                  <a:pt x="459" y="115"/>
                </a:lnTo>
                <a:lnTo>
                  <a:pt x="462" y="114"/>
                </a:lnTo>
                <a:lnTo>
                  <a:pt x="464" y="114"/>
                </a:lnTo>
                <a:lnTo>
                  <a:pt x="478" y="114"/>
                </a:lnTo>
                <a:lnTo>
                  <a:pt x="478" y="114"/>
                </a:lnTo>
                <a:lnTo>
                  <a:pt x="481" y="114"/>
                </a:lnTo>
                <a:lnTo>
                  <a:pt x="483" y="115"/>
                </a:lnTo>
                <a:lnTo>
                  <a:pt x="484" y="118"/>
                </a:lnTo>
                <a:lnTo>
                  <a:pt x="486" y="120"/>
                </a:lnTo>
                <a:lnTo>
                  <a:pt x="486" y="123"/>
                </a:lnTo>
                <a:lnTo>
                  <a:pt x="503" y="123"/>
                </a:lnTo>
                <a:lnTo>
                  <a:pt x="503" y="157"/>
                </a:lnTo>
                <a:close/>
                <a:moveTo>
                  <a:pt x="503" y="87"/>
                </a:moveTo>
                <a:lnTo>
                  <a:pt x="439" y="87"/>
                </a:lnTo>
                <a:lnTo>
                  <a:pt x="439" y="54"/>
                </a:lnTo>
                <a:lnTo>
                  <a:pt x="457" y="54"/>
                </a:lnTo>
                <a:lnTo>
                  <a:pt x="457" y="52"/>
                </a:lnTo>
                <a:lnTo>
                  <a:pt x="457" y="52"/>
                </a:lnTo>
                <a:lnTo>
                  <a:pt x="458" y="48"/>
                </a:lnTo>
                <a:lnTo>
                  <a:pt x="459" y="47"/>
                </a:lnTo>
                <a:lnTo>
                  <a:pt x="462" y="44"/>
                </a:lnTo>
                <a:lnTo>
                  <a:pt x="464" y="44"/>
                </a:lnTo>
                <a:lnTo>
                  <a:pt x="478" y="44"/>
                </a:lnTo>
                <a:lnTo>
                  <a:pt x="478" y="44"/>
                </a:lnTo>
                <a:lnTo>
                  <a:pt x="481" y="44"/>
                </a:lnTo>
                <a:lnTo>
                  <a:pt x="483" y="47"/>
                </a:lnTo>
                <a:lnTo>
                  <a:pt x="484" y="48"/>
                </a:lnTo>
                <a:lnTo>
                  <a:pt x="486" y="52"/>
                </a:lnTo>
                <a:lnTo>
                  <a:pt x="486" y="54"/>
                </a:lnTo>
                <a:lnTo>
                  <a:pt x="503" y="54"/>
                </a:lnTo>
                <a:lnTo>
                  <a:pt x="503" y="87"/>
                </a:lnTo>
                <a:close/>
                <a:moveTo>
                  <a:pt x="593" y="157"/>
                </a:moveTo>
                <a:lnTo>
                  <a:pt x="530" y="157"/>
                </a:lnTo>
                <a:lnTo>
                  <a:pt x="530" y="123"/>
                </a:lnTo>
                <a:lnTo>
                  <a:pt x="548" y="123"/>
                </a:lnTo>
                <a:lnTo>
                  <a:pt x="548" y="120"/>
                </a:lnTo>
                <a:lnTo>
                  <a:pt x="548" y="120"/>
                </a:lnTo>
                <a:lnTo>
                  <a:pt x="548" y="118"/>
                </a:lnTo>
                <a:lnTo>
                  <a:pt x="549" y="115"/>
                </a:lnTo>
                <a:lnTo>
                  <a:pt x="551" y="114"/>
                </a:lnTo>
                <a:lnTo>
                  <a:pt x="554" y="114"/>
                </a:lnTo>
                <a:lnTo>
                  <a:pt x="568" y="114"/>
                </a:lnTo>
                <a:lnTo>
                  <a:pt x="568" y="114"/>
                </a:lnTo>
                <a:lnTo>
                  <a:pt x="572" y="114"/>
                </a:lnTo>
                <a:lnTo>
                  <a:pt x="573" y="115"/>
                </a:lnTo>
                <a:lnTo>
                  <a:pt x="575" y="118"/>
                </a:lnTo>
                <a:lnTo>
                  <a:pt x="575" y="120"/>
                </a:lnTo>
                <a:lnTo>
                  <a:pt x="575" y="123"/>
                </a:lnTo>
                <a:lnTo>
                  <a:pt x="593" y="123"/>
                </a:lnTo>
                <a:lnTo>
                  <a:pt x="593" y="157"/>
                </a:lnTo>
                <a:close/>
                <a:moveTo>
                  <a:pt x="593" y="87"/>
                </a:moveTo>
                <a:lnTo>
                  <a:pt x="530" y="87"/>
                </a:lnTo>
                <a:lnTo>
                  <a:pt x="530" y="54"/>
                </a:lnTo>
                <a:lnTo>
                  <a:pt x="548" y="54"/>
                </a:lnTo>
                <a:lnTo>
                  <a:pt x="548" y="52"/>
                </a:lnTo>
                <a:lnTo>
                  <a:pt x="548" y="52"/>
                </a:lnTo>
                <a:lnTo>
                  <a:pt x="548" y="48"/>
                </a:lnTo>
                <a:lnTo>
                  <a:pt x="549" y="47"/>
                </a:lnTo>
                <a:lnTo>
                  <a:pt x="551" y="44"/>
                </a:lnTo>
                <a:lnTo>
                  <a:pt x="554" y="44"/>
                </a:lnTo>
                <a:lnTo>
                  <a:pt x="568" y="44"/>
                </a:lnTo>
                <a:lnTo>
                  <a:pt x="568" y="44"/>
                </a:lnTo>
                <a:lnTo>
                  <a:pt x="572" y="44"/>
                </a:lnTo>
                <a:lnTo>
                  <a:pt x="573" y="47"/>
                </a:lnTo>
                <a:lnTo>
                  <a:pt x="575" y="48"/>
                </a:lnTo>
                <a:lnTo>
                  <a:pt x="575" y="52"/>
                </a:lnTo>
                <a:lnTo>
                  <a:pt x="575" y="54"/>
                </a:lnTo>
                <a:lnTo>
                  <a:pt x="593" y="54"/>
                </a:lnTo>
                <a:lnTo>
                  <a:pt x="593" y="87"/>
                </a:lnTo>
                <a:close/>
                <a:moveTo>
                  <a:pt x="683" y="157"/>
                </a:moveTo>
                <a:lnTo>
                  <a:pt x="620" y="157"/>
                </a:lnTo>
                <a:lnTo>
                  <a:pt x="620" y="123"/>
                </a:lnTo>
                <a:lnTo>
                  <a:pt x="637" y="123"/>
                </a:lnTo>
                <a:lnTo>
                  <a:pt x="637" y="120"/>
                </a:lnTo>
                <a:lnTo>
                  <a:pt x="637" y="120"/>
                </a:lnTo>
                <a:lnTo>
                  <a:pt x="637" y="118"/>
                </a:lnTo>
                <a:lnTo>
                  <a:pt x="640" y="115"/>
                </a:lnTo>
                <a:lnTo>
                  <a:pt x="641" y="114"/>
                </a:lnTo>
                <a:lnTo>
                  <a:pt x="645" y="114"/>
                </a:lnTo>
                <a:lnTo>
                  <a:pt x="659" y="114"/>
                </a:lnTo>
                <a:lnTo>
                  <a:pt x="659" y="114"/>
                </a:lnTo>
                <a:lnTo>
                  <a:pt x="661" y="114"/>
                </a:lnTo>
                <a:lnTo>
                  <a:pt x="664" y="115"/>
                </a:lnTo>
                <a:lnTo>
                  <a:pt x="665" y="118"/>
                </a:lnTo>
                <a:lnTo>
                  <a:pt x="665" y="120"/>
                </a:lnTo>
                <a:lnTo>
                  <a:pt x="665" y="123"/>
                </a:lnTo>
                <a:lnTo>
                  <a:pt x="683" y="123"/>
                </a:lnTo>
                <a:lnTo>
                  <a:pt x="683" y="157"/>
                </a:lnTo>
                <a:close/>
                <a:moveTo>
                  <a:pt x="683" y="87"/>
                </a:moveTo>
                <a:lnTo>
                  <a:pt x="620" y="87"/>
                </a:lnTo>
                <a:lnTo>
                  <a:pt x="620" y="54"/>
                </a:lnTo>
                <a:lnTo>
                  <a:pt x="637" y="54"/>
                </a:lnTo>
                <a:lnTo>
                  <a:pt x="637" y="52"/>
                </a:lnTo>
                <a:lnTo>
                  <a:pt x="637" y="52"/>
                </a:lnTo>
                <a:lnTo>
                  <a:pt x="637" y="48"/>
                </a:lnTo>
                <a:lnTo>
                  <a:pt x="640" y="47"/>
                </a:lnTo>
                <a:lnTo>
                  <a:pt x="641" y="44"/>
                </a:lnTo>
                <a:lnTo>
                  <a:pt x="645" y="44"/>
                </a:lnTo>
                <a:lnTo>
                  <a:pt x="659" y="44"/>
                </a:lnTo>
                <a:lnTo>
                  <a:pt x="659" y="44"/>
                </a:lnTo>
                <a:lnTo>
                  <a:pt x="661" y="44"/>
                </a:lnTo>
                <a:lnTo>
                  <a:pt x="664" y="47"/>
                </a:lnTo>
                <a:lnTo>
                  <a:pt x="665" y="48"/>
                </a:lnTo>
                <a:lnTo>
                  <a:pt x="665" y="52"/>
                </a:lnTo>
                <a:lnTo>
                  <a:pt x="665" y="54"/>
                </a:lnTo>
                <a:lnTo>
                  <a:pt x="683" y="54"/>
                </a:lnTo>
                <a:lnTo>
                  <a:pt x="683" y="87"/>
                </a:lnTo>
                <a:close/>
                <a:moveTo>
                  <a:pt x="771" y="0"/>
                </a:moveTo>
                <a:lnTo>
                  <a:pt x="22" y="0"/>
                </a:lnTo>
                <a:lnTo>
                  <a:pt x="22" y="0"/>
                </a:lnTo>
                <a:lnTo>
                  <a:pt x="17" y="0"/>
                </a:lnTo>
                <a:lnTo>
                  <a:pt x="13" y="1"/>
                </a:lnTo>
                <a:lnTo>
                  <a:pt x="9" y="4"/>
                </a:lnTo>
                <a:lnTo>
                  <a:pt x="7" y="6"/>
                </a:lnTo>
                <a:lnTo>
                  <a:pt x="4" y="9"/>
                </a:lnTo>
                <a:lnTo>
                  <a:pt x="2" y="13"/>
                </a:lnTo>
                <a:lnTo>
                  <a:pt x="0" y="16"/>
                </a:lnTo>
                <a:lnTo>
                  <a:pt x="0" y="22"/>
                </a:lnTo>
                <a:lnTo>
                  <a:pt x="0" y="171"/>
                </a:lnTo>
                <a:lnTo>
                  <a:pt x="0" y="171"/>
                </a:lnTo>
                <a:lnTo>
                  <a:pt x="0" y="174"/>
                </a:lnTo>
                <a:lnTo>
                  <a:pt x="2" y="178"/>
                </a:lnTo>
                <a:lnTo>
                  <a:pt x="4" y="182"/>
                </a:lnTo>
                <a:lnTo>
                  <a:pt x="7" y="186"/>
                </a:lnTo>
                <a:lnTo>
                  <a:pt x="9" y="188"/>
                </a:lnTo>
                <a:lnTo>
                  <a:pt x="13" y="190"/>
                </a:lnTo>
                <a:lnTo>
                  <a:pt x="17" y="191"/>
                </a:lnTo>
                <a:lnTo>
                  <a:pt x="22" y="192"/>
                </a:lnTo>
                <a:lnTo>
                  <a:pt x="771" y="192"/>
                </a:lnTo>
                <a:lnTo>
                  <a:pt x="771" y="192"/>
                </a:lnTo>
                <a:lnTo>
                  <a:pt x="776" y="191"/>
                </a:lnTo>
                <a:lnTo>
                  <a:pt x="780" y="190"/>
                </a:lnTo>
                <a:lnTo>
                  <a:pt x="784" y="188"/>
                </a:lnTo>
                <a:lnTo>
                  <a:pt x="787" y="186"/>
                </a:lnTo>
                <a:lnTo>
                  <a:pt x="789" y="182"/>
                </a:lnTo>
                <a:lnTo>
                  <a:pt x="792" y="178"/>
                </a:lnTo>
                <a:lnTo>
                  <a:pt x="793" y="174"/>
                </a:lnTo>
                <a:lnTo>
                  <a:pt x="793" y="171"/>
                </a:lnTo>
                <a:lnTo>
                  <a:pt x="793" y="22"/>
                </a:lnTo>
                <a:lnTo>
                  <a:pt x="793" y="22"/>
                </a:lnTo>
                <a:lnTo>
                  <a:pt x="793" y="16"/>
                </a:lnTo>
                <a:lnTo>
                  <a:pt x="792" y="13"/>
                </a:lnTo>
                <a:lnTo>
                  <a:pt x="789" y="9"/>
                </a:lnTo>
                <a:lnTo>
                  <a:pt x="787" y="6"/>
                </a:lnTo>
                <a:lnTo>
                  <a:pt x="784" y="4"/>
                </a:lnTo>
                <a:lnTo>
                  <a:pt x="780" y="1"/>
                </a:lnTo>
                <a:lnTo>
                  <a:pt x="776" y="0"/>
                </a:lnTo>
                <a:lnTo>
                  <a:pt x="771" y="0"/>
                </a:lnTo>
                <a:lnTo>
                  <a:pt x="771" y="0"/>
                </a:lnTo>
                <a:close/>
                <a:moveTo>
                  <a:pt x="64" y="142"/>
                </a:moveTo>
                <a:lnTo>
                  <a:pt x="64" y="142"/>
                </a:lnTo>
                <a:lnTo>
                  <a:pt x="58" y="140"/>
                </a:lnTo>
                <a:lnTo>
                  <a:pt x="55" y="138"/>
                </a:lnTo>
                <a:lnTo>
                  <a:pt x="52" y="134"/>
                </a:lnTo>
                <a:lnTo>
                  <a:pt x="51" y="129"/>
                </a:lnTo>
                <a:lnTo>
                  <a:pt x="51" y="129"/>
                </a:lnTo>
                <a:lnTo>
                  <a:pt x="52" y="124"/>
                </a:lnTo>
                <a:lnTo>
                  <a:pt x="55" y="120"/>
                </a:lnTo>
                <a:lnTo>
                  <a:pt x="58" y="116"/>
                </a:lnTo>
                <a:lnTo>
                  <a:pt x="64" y="116"/>
                </a:lnTo>
                <a:lnTo>
                  <a:pt x="64" y="116"/>
                </a:lnTo>
                <a:lnTo>
                  <a:pt x="70" y="116"/>
                </a:lnTo>
                <a:lnTo>
                  <a:pt x="74" y="120"/>
                </a:lnTo>
                <a:lnTo>
                  <a:pt x="76" y="124"/>
                </a:lnTo>
                <a:lnTo>
                  <a:pt x="77" y="129"/>
                </a:lnTo>
                <a:lnTo>
                  <a:pt x="77" y="129"/>
                </a:lnTo>
                <a:lnTo>
                  <a:pt x="76" y="134"/>
                </a:lnTo>
                <a:lnTo>
                  <a:pt x="74" y="138"/>
                </a:lnTo>
                <a:lnTo>
                  <a:pt x="70" y="140"/>
                </a:lnTo>
                <a:lnTo>
                  <a:pt x="64" y="142"/>
                </a:lnTo>
                <a:lnTo>
                  <a:pt x="64" y="142"/>
                </a:lnTo>
                <a:close/>
                <a:moveTo>
                  <a:pt x="64" y="76"/>
                </a:moveTo>
                <a:lnTo>
                  <a:pt x="64" y="76"/>
                </a:lnTo>
                <a:lnTo>
                  <a:pt x="58" y="75"/>
                </a:lnTo>
                <a:lnTo>
                  <a:pt x="55" y="72"/>
                </a:lnTo>
                <a:lnTo>
                  <a:pt x="52" y="68"/>
                </a:lnTo>
                <a:lnTo>
                  <a:pt x="51" y="63"/>
                </a:lnTo>
                <a:lnTo>
                  <a:pt x="51" y="63"/>
                </a:lnTo>
                <a:lnTo>
                  <a:pt x="52" y="58"/>
                </a:lnTo>
                <a:lnTo>
                  <a:pt x="55" y="54"/>
                </a:lnTo>
                <a:lnTo>
                  <a:pt x="58" y="52"/>
                </a:lnTo>
                <a:lnTo>
                  <a:pt x="64" y="51"/>
                </a:lnTo>
                <a:lnTo>
                  <a:pt x="64" y="51"/>
                </a:lnTo>
                <a:lnTo>
                  <a:pt x="70" y="52"/>
                </a:lnTo>
                <a:lnTo>
                  <a:pt x="74" y="54"/>
                </a:lnTo>
                <a:lnTo>
                  <a:pt x="76" y="58"/>
                </a:lnTo>
                <a:lnTo>
                  <a:pt x="77" y="63"/>
                </a:lnTo>
                <a:lnTo>
                  <a:pt x="77" y="63"/>
                </a:lnTo>
                <a:lnTo>
                  <a:pt x="76" y="68"/>
                </a:lnTo>
                <a:lnTo>
                  <a:pt x="74" y="72"/>
                </a:lnTo>
                <a:lnTo>
                  <a:pt x="70" y="75"/>
                </a:lnTo>
                <a:lnTo>
                  <a:pt x="64" y="76"/>
                </a:lnTo>
                <a:lnTo>
                  <a:pt x="64" y="76"/>
                </a:lnTo>
                <a:close/>
                <a:moveTo>
                  <a:pt x="143" y="142"/>
                </a:moveTo>
                <a:lnTo>
                  <a:pt x="143" y="142"/>
                </a:lnTo>
                <a:lnTo>
                  <a:pt x="138" y="140"/>
                </a:lnTo>
                <a:lnTo>
                  <a:pt x="133" y="138"/>
                </a:lnTo>
                <a:lnTo>
                  <a:pt x="131" y="134"/>
                </a:lnTo>
                <a:lnTo>
                  <a:pt x="129" y="129"/>
                </a:lnTo>
                <a:lnTo>
                  <a:pt x="129" y="129"/>
                </a:lnTo>
                <a:lnTo>
                  <a:pt x="131" y="124"/>
                </a:lnTo>
                <a:lnTo>
                  <a:pt x="133" y="120"/>
                </a:lnTo>
                <a:lnTo>
                  <a:pt x="138" y="116"/>
                </a:lnTo>
                <a:lnTo>
                  <a:pt x="143" y="116"/>
                </a:lnTo>
                <a:lnTo>
                  <a:pt x="143" y="116"/>
                </a:lnTo>
                <a:lnTo>
                  <a:pt x="148" y="116"/>
                </a:lnTo>
                <a:lnTo>
                  <a:pt x="152" y="120"/>
                </a:lnTo>
                <a:lnTo>
                  <a:pt x="155" y="124"/>
                </a:lnTo>
                <a:lnTo>
                  <a:pt x="156" y="129"/>
                </a:lnTo>
                <a:lnTo>
                  <a:pt x="156" y="129"/>
                </a:lnTo>
                <a:lnTo>
                  <a:pt x="155" y="134"/>
                </a:lnTo>
                <a:lnTo>
                  <a:pt x="152" y="138"/>
                </a:lnTo>
                <a:lnTo>
                  <a:pt x="148" y="140"/>
                </a:lnTo>
                <a:lnTo>
                  <a:pt x="143" y="142"/>
                </a:lnTo>
                <a:lnTo>
                  <a:pt x="143" y="142"/>
                </a:lnTo>
                <a:close/>
                <a:moveTo>
                  <a:pt x="143" y="76"/>
                </a:moveTo>
                <a:lnTo>
                  <a:pt x="143" y="76"/>
                </a:lnTo>
                <a:lnTo>
                  <a:pt x="138" y="75"/>
                </a:lnTo>
                <a:lnTo>
                  <a:pt x="133" y="72"/>
                </a:lnTo>
                <a:lnTo>
                  <a:pt x="131" y="68"/>
                </a:lnTo>
                <a:lnTo>
                  <a:pt x="129" y="63"/>
                </a:lnTo>
                <a:lnTo>
                  <a:pt x="129" y="63"/>
                </a:lnTo>
                <a:lnTo>
                  <a:pt x="131" y="58"/>
                </a:lnTo>
                <a:lnTo>
                  <a:pt x="133" y="54"/>
                </a:lnTo>
                <a:lnTo>
                  <a:pt x="138" y="52"/>
                </a:lnTo>
                <a:lnTo>
                  <a:pt x="143" y="51"/>
                </a:lnTo>
                <a:lnTo>
                  <a:pt x="143" y="51"/>
                </a:lnTo>
                <a:lnTo>
                  <a:pt x="148" y="52"/>
                </a:lnTo>
                <a:lnTo>
                  <a:pt x="152" y="54"/>
                </a:lnTo>
                <a:lnTo>
                  <a:pt x="155" y="58"/>
                </a:lnTo>
                <a:lnTo>
                  <a:pt x="156" y="63"/>
                </a:lnTo>
                <a:lnTo>
                  <a:pt x="156" y="63"/>
                </a:lnTo>
                <a:lnTo>
                  <a:pt x="155" y="68"/>
                </a:lnTo>
                <a:lnTo>
                  <a:pt x="152" y="72"/>
                </a:lnTo>
                <a:lnTo>
                  <a:pt x="148" y="75"/>
                </a:lnTo>
                <a:lnTo>
                  <a:pt x="143" y="76"/>
                </a:lnTo>
                <a:lnTo>
                  <a:pt x="143" y="76"/>
                </a:lnTo>
                <a:close/>
                <a:moveTo>
                  <a:pt x="222" y="142"/>
                </a:moveTo>
                <a:lnTo>
                  <a:pt x="222" y="142"/>
                </a:lnTo>
                <a:lnTo>
                  <a:pt x="216" y="140"/>
                </a:lnTo>
                <a:lnTo>
                  <a:pt x="213" y="138"/>
                </a:lnTo>
                <a:lnTo>
                  <a:pt x="209" y="134"/>
                </a:lnTo>
                <a:lnTo>
                  <a:pt x="209" y="129"/>
                </a:lnTo>
                <a:lnTo>
                  <a:pt x="209" y="129"/>
                </a:lnTo>
                <a:lnTo>
                  <a:pt x="209" y="124"/>
                </a:lnTo>
                <a:lnTo>
                  <a:pt x="213" y="120"/>
                </a:lnTo>
                <a:lnTo>
                  <a:pt x="216" y="116"/>
                </a:lnTo>
                <a:lnTo>
                  <a:pt x="222" y="116"/>
                </a:lnTo>
                <a:lnTo>
                  <a:pt x="222" y="116"/>
                </a:lnTo>
                <a:lnTo>
                  <a:pt x="227" y="116"/>
                </a:lnTo>
                <a:lnTo>
                  <a:pt x="230" y="120"/>
                </a:lnTo>
                <a:lnTo>
                  <a:pt x="234" y="124"/>
                </a:lnTo>
                <a:lnTo>
                  <a:pt x="234" y="129"/>
                </a:lnTo>
                <a:lnTo>
                  <a:pt x="234" y="129"/>
                </a:lnTo>
                <a:lnTo>
                  <a:pt x="234" y="134"/>
                </a:lnTo>
                <a:lnTo>
                  <a:pt x="230" y="138"/>
                </a:lnTo>
                <a:lnTo>
                  <a:pt x="227" y="140"/>
                </a:lnTo>
                <a:lnTo>
                  <a:pt x="222" y="142"/>
                </a:lnTo>
                <a:lnTo>
                  <a:pt x="222" y="142"/>
                </a:lnTo>
                <a:close/>
                <a:moveTo>
                  <a:pt x="222" y="76"/>
                </a:moveTo>
                <a:lnTo>
                  <a:pt x="222" y="76"/>
                </a:lnTo>
                <a:lnTo>
                  <a:pt x="216" y="75"/>
                </a:lnTo>
                <a:lnTo>
                  <a:pt x="213" y="72"/>
                </a:lnTo>
                <a:lnTo>
                  <a:pt x="209" y="68"/>
                </a:lnTo>
                <a:lnTo>
                  <a:pt x="209" y="63"/>
                </a:lnTo>
                <a:lnTo>
                  <a:pt x="209" y="63"/>
                </a:lnTo>
                <a:lnTo>
                  <a:pt x="209" y="58"/>
                </a:lnTo>
                <a:lnTo>
                  <a:pt x="213" y="54"/>
                </a:lnTo>
                <a:lnTo>
                  <a:pt x="216" y="52"/>
                </a:lnTo>
                <a:lnTo>
                  <a:pt x="222" y="51"/>
                </a:lnTo>
                <a:lnTo>
                  <a:pt x="222" y="51"/>
                </a:lnTo>
                <a:lnTo>
                  <a:pt x="227" y="52"/>
                </a:lnTo>
                <a:lnTo>
                  <a:pt x="230" y="54"/>
                </a:lnTo>
                <a:lnTo>
                  <a:pt x="234" y="58"/>
                </a:lnTo>
                <a:lnTo>
                  <a:pt x="234" y="63"/>
                </a:lnTo>
                <a:lnTo>
                  <a:pt x="234" y="63"/>
                </a:lnTo>
                <a:lnTo>
                  <a:pt x="234" y="68"/>
                </a:lnTo>
                <a:lnTo>
                  <a:pt x="230" y="72"/>
                </a:lnTo>
                <a:lnTo>
                  <a:pt x="227" y="75"/>
                </a:lnTo>
                <a:lnTo>
                  <a:pt x="222" y="76"/>
                </a:lnTo>
                <a:lnTo>
                  <a:pt x="222" y="76"/>
                </a:lnTo>
                <a:close/>
                <a:moveTo>
                  <a:pt x="721" y="176"/>
                </a:moveTo>
                <a:lnTo>
                  <a:pt x="305" y="176"/>
                </a:lnTo>
                <a:lnTo>
                  <a:pt x="305" y="23"/>
                </a:lnTo>
                <a:lnTo>
                  <a:pt x="721" y="23"/>
                </a:lnTo>
                <a:lnTo>
                  <a:pt x="721" y="176"/>
                </a:lnTo>
                <a:close/>
                <a:moveTo>
                  <a:pt x="755" y="116"/>
                </a:moveTo>
                <a:lnTo>
                  <a:pt x="755" y="116"/>
                </a:lnTo>
                <a:lnTo>
                  <a:pt x="749" y="115"/>
                </a:lnTo>
                <a:lnTo>
                  <a:pt x="742" y="111"/>
                </a:lnTo>
                <a:lnTo>
                  <a:pt x="740" y="106"/>
                </a:lnTo>
                <a:lnTo>
                  <a:pt x="739" y="100"/>
                </a:lnTo>
                <a:lnTo>
                  <a:pt x="739" y="100"/>
                </a:lnTo>
                <a:lnTo>
                  <a:pt x="740" y="92"/>
                </a:lnTo>
                <a:lnTo>
                  <a:pt x="742" y="87"/>
                </a:lnTo>
                <a:lnTo>
                  <a:pt x="749" y="83"/>
                </a:lnTo>
                <a:lnTo>
                  <a:pt x="755" y="82"/>
                </a:lnTo>
                <a:lnTo>
                  <a:pt x="755" y="82"/>
                </a:lnTo>
                <a:lnTo>
                  <a:pt x="761" y="83"/>
                </a:lnTo>
                <a:lnTo>
                  <a:pt x="768" y="87"/>
                </a:lnTo>
                <a:lnTo>
                  <a:pt x="771" y="92"/>
                </a:lnTo>
                <a:lnTo>
                  <a:pt x="773" y="100"/>
                </a:lnTo>
                <a:lnTo>
                  <a:pt x="773" y="100"/>
                </a:lnTo>
                <a:lnTo>
                  <a:pt x="771" y="106"/>
                </a:lnTo>
                <a:lnTo>
                  <a:pt x="768" y="111"/>
                </a:lnTo>
                <a:lnTo>
                  <a:pt x="761" y="115"/>
                </a:lnTo>
                <a:lnTo>
                  <a:pt x="755" y="116"/>
                </a:lnTo>
                <a:lnTo>
                  <a:pt x="755" y="116"/>
                </a:lnTo>
                <a:close/>
              </a:path>
            </a:pathLst>
          </a:custGeom>
          <a:solidFill>
            <a:srgbClr val="888888"/>
          </a:solidFill>
          <a:ln>
            <a:noFill/>
          </a:ln>
        </p:spPr>
        <p:txBody>
          <a:bodyPr anchorCtr="0" anchor="t" bIns="71975" lIns="143975" spcFirstLastPara="1" rIns="143975" wrap="square" tIns="71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8"/>
          <p:cNvSpPr/>
          <p:nvPr/>
        </p:nvSpPr>
        <p:spPr>
          <a:xfrm>
            <a:off x="4704489" y="3218342"/>
            <a:ext cx="393069" cy="18938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8"/>
          <p:cNvSpPr/>
          <p:nvPr/>
        </p:nvSpPr>
        <p:spPr>
          <a:xfrm>
            <a:off x="6216598" y="3241433"/>
            <a:ext cx="459434" cy="18319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b="0" i="0" lang="en-US" sz="7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8"/>
          <p:cNvSpPr/>
          <p:nvPr/>
        </p:nvSpPr>
        <p:spPr>
          <a:xfrm>
            <a:off x="4058816" y="2184269"/>
            <a:ext cx="3465239" cy="1275120"/>
          </a:xfrm>
          <a:custGeom>
            <a:rect b="b" l="l" r="r" t="t"/>
            <a:pathLst>
              <a:path extrusionOk="0" h="1170218" w="3490117">
                <a:moveTo>
                  <a:pt x="40294" y="0"/>
                </a:moveTo>
                <a:lnTo>
                  <a:pt x="1409377" y="0"/>
                </a:lnTo>
                <a:cubicBezTo>
                  <a:pt x="1431631" y="0"/>
                  <a:pt x="1449671" y="18040"/>
                  <a:pt x="1449671" y="40294"/>
                </a:cubicBezTo>
                <a:lnTo>
                  <a:pt x="1449671" y="636986"/>
                </a:lnTo>
                <a:lnTo>
                  <a:pt x="3401243" y="636986"/>
                </a:lnTo>
                <a:cubicBezTo>
                  <a:pt x="3450327" y="636986"/>
                  <a:pt x="3490117" y="676776"/>
                  <a:pt x="3490117" y="725860"/>
                </a:cubicBezTo>
                <a:lnTo>
                  <a:pt x="3490117" y="1081344"/>
                </a:lnTo>
                <a:cubicBezTo>
                  <a:pt x="3490117" y="1130428"/>
                  <a:pt x="3450327" y="1170218"/>
                  <a:pt x="3401243" y="1170218"/>
                </a:cubicBezTo>
                <a:lnTo>
                  <a:pt x="92737" y="1170218"/>
                </a:lnTo>
                <a:cubicBezTo>
                  <a:pt x="80466" y="1170218"/>
                  <a:pt x="68776" y="1167731"/>
                  <a:pt x="58143" y="1163234"/>
                </a:cubicBezTo>
                <a:lnTo>
                  <a:pt x="57119" y="1162543"/>
                </a:lnTo>
                <a:lnTo>
                  <a:pt x="40294" y="1162543"/>
                </a:lnTo>
                <a:cubicBezTo>
                  <a:pt x="18040" y="1162543"/>
                  <a:pt x="0" y="1144503"/>
                  <a:pt x="0" y="1122249"/>
                </a:cubicBezTo>
                <a:lnTo>
                  <a:pt x="0" y="40294"/>
                </a:lnTo>
                <a:cubicBezTo>
                  <a:pt x="0" y="18040"/>
                  <a:pt x="18040" y="0"/>
                  <a:pt x="40294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8"/>
          <p:cNvSpPr/>
          <p:nvPr/>
        </p:nvSpPr>
        <p:spPr>
          <a:xfrm>
            <a:off x="4248001" y="2448151"/>
            <a:ext cx="10374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UPF+MEP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8"/>
          <p:cNvSpPr/>
          <p:nvPr/>
        </p:nvSpPr>
        <p:spPr>
          <a:xfrm>
            <a:off x="4300976" y="3111747"/>
            <a:ext cx="556616" cy="268182"/>
          </a:xfrm>
          <a:prstGeom prst="rect">
            <a:avLst/>
          </a:prstGeom>
          <a:noFill/>
          <a:ln cap="flat" cmpd="sng" w="9525">
            <a:solidFill>
              <a:srgbClr val="291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LBO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8"/>
          <p:cNvSpPr/>
          <p:nvPr/>
        </p:nvSpPr>
        <p:spPr>
          <a:xfrm>
            <a:off x="5039956" y="3111747"/>
            <a:ext cx="556616" cy="268182"/>
          </a:xfrm>
          <a:prstGeom prst="rect">
            <a:avLst/>
          </a:prstGeom>
          <a:noFill/>
          <a:ln cap="flat" cmpd="sng" w="9525">
            <a:solidFill>
              <a:srgbClr val="291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ULCL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"/>
          <p:cNvSpPr/>
          <p:nvPr/>
        </p:nvSpPr>
        <p:spPr>
          <a:xfrm>
            <a:off x="5778938" y="3111747"/>
            <a:ext cx="556616" cy="268182"/>
          </a:xfrm>
          <a:prstGeom prst="rect">
            <a:avLst/>
          </a:prstGeom>
          <a:noFill/>
          <a:ln cap="flat" cmpd="sng" w="9525">
            <a:solidFill>
              <a:srgbClr val="291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6517918" y="3111747"/>
            <a:ext cx="556616" cy="268182"/>
          </a:xfrm>
          <a:prstGeom prst="rect">
            <a:avLst/>
          </a:prstGeom>
          <a:noFill/>
          <a:ln cap="flat" cmpd="sng" w="9525">
            <a:solidFill>
              <a:srgbClr val="2918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8"/>
          <p:cNvSpPr/>
          <p:nvPr/>
        </p:nvSpPr>
        <p:spPr>
          <a:xfrm>
            <a:off x="5520378" y="2184271"/>
            <a:ext cx="569273" cy="679022"/>
          </a:xfrm>
          <a:prstGeom prst="roundRect">
            <a:avLst>
              <a:gd fmla="val 167" name="adj"/>
            </a:avLst>
          </a:prstGeom>
          <a:solidFill>
            <a:srgbClr val="9CC2E5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1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8"/>
          <p:cNvSpPr/>
          <p:nvPr/>
        </p:nvSpPr>
        <p:spPr>
          <a:xfrm>
            <a:off x="6143760" y="2184271"/>
            <a:ext cx="556951" cy="679022"/>
          </a:xfrm>
          <a:prstGeom prst="roundRect">
            <a:avLst>
              <a:gd fmla="val 167" name="adj"/>
            </a:avLst>
          </a:prstGeom>
          <a:solidFill>
            <a:srgbClr val="9CC2E5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8"/>
          <p:cNvSpPr/>
          <p:nvPr/>
        </p:nvSpPr>
        <p:spPr>
          <a:xfrm>
            <a:off x="6751179" y="2184271"/>
            <a:ext cx="549560" cy="679022"/>
          </a:xfrm>
          <a:prstGeom prst="roundRect">
            <a:avLst>
              <a:gd fmla="val 167" name="adj"/>
            </a:avLst>
          </a:prstGeom>
          <a:solidFill>
            <a:srgbClr val="9CC2E5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1661824" y="3744021"/>
            <a:ext cx="430642" cy="473060"/>
          </a:xfrm>
          <a:custGeom>
            <a:rect b="b" l="l" r="r" t="t"/>
            <a:pathLst>
              <a:path extrusionOk="0" h="2584" w="2282">
                <a:moveTo>
                  <a:pt x="214" y="758"/>
                </a:moveTo>
                <a:lnTo>
                  <a:pt x="214" y="758"/>
                </a:lnTo>
                <a:lnTo>
                  <a:pt x="216" y="718"/>
                </a:lnTo>
                <a:lnTo>
                  <a:pt x="218" y="678"/>
                </a:lnTo>
                <a:lnTo>
                  <a:pt x="222" y="638"/>
                </a:lnTo>
                <a:lnTo>
                  <a:pt x="228" y="600"/>
                </a:lnTo>
                <a:lnTo>
                  <a:pt x="234" y="560"/>
                </a:lnTo>
                <a:lnTo>
                  <a:pt x="244" y="522"/>
                </a:lnTo>
                <a:lnTo>
                  <a:pt x="254" y="484"/>
                </a:lnTo>
                <a:lnTo>
                  <a:pt x="266" y="448"/>
                </a:lnTo>
                <a:lnTo>
                  <a:pt x="280" y="410"/>
                </a:lnTo>
                <a:lnTo>
                  <a:pt x="296" y="374"/>
                </a:lnTo>
                <a:lnTo>
                  <a:pt x="314" y="340"/>
                </a:lnTo>
                <a:lnTo>
                  <a:pt x="332" y="304"/>
                </a:lnTo>
                <a:lnTo>
                  <a:pt x="352" y="270"/>
                </a:lnTo>
                <a:lnTo>
                  <a:pt x="374" y="238"/>
                </a:lnTo>
                <a:lnTo>
                  <a:pt x="396" y="206"/>
                </a:lnTo>
                <a:lnTo>
                  <a:pt x="422" y="174"/>
                </a:lnTo>
                <a:lnTo>
                  <a:pt x="422" y="174"/>
                </a:lnTo>
                <a:lnTo>
                  <a:pt x="434" y="156"/>
                </a:lnTo>
                <a:lnTo>
                  <a:pt x="440" y="136"/>
                </a:lnTo>
                <a:lnTo>
                  <a:pt x="444" y="116"/>
                </a:lnTo>
                <a:lnTo>
                  <a:pt x="444" y="96"/>
                </a:lnTo>
                <a:lnTo>
                  <a:pt x="440" y="74"/>
                </a:lnTo>
                <a:lnTo>
                  <a:pt x="432" y="56"/>
                </a:lnTo>
                <a:lnTo>
                  <a:pt x="422" y="38"/>
                </a:lnTo>
                <a:lnTo>
                  <a:pt x="406" y="24"/>
                </a:lnTo>
                <a:lnTo>
                  <a:pt x="406" y="24"/>
                </a:lnTo>
                <a:lnTo>
                  <a:pt x="388" y="12"/>
                </a:lnTo>
                <a:lnTo>
                  <a:pt x="368" y="4"/>
                </a:lnTo>
                <a:lnTo>
                  <a:pt x="348" y="0"/>
                </a:lnTo>
                <a:lnTo>
                  <a:pt x="328" y="0"/>
                </a:lnTo>
                <a:lnTo>
                  <a:pt x="308" y="4"/>
                </a:lnTo>
                <a:lnTo>
                  <a:pt x="288" y="12"/>
                </a:lnTo>
                <a:lnTo>
                  <a:pt x="270" y="24"/>
                </a:lnTo>
                <a:lnTo>
                  <a:pt x="256" y="38"/>
                </a:lnTo>
                <a:lnTo>
                  <a:pt x="256" y="38"/>
                </a:lnTo>
                <a:lnTo>
                  <a:pt x="226" y="78"/>
                </a:lnTo>
                <a:lnTo>
                  <a:pt x="198" y="116"/>
                </a:lnTo>
                <a:lnTo>
                  <a:pt x="170" y="158"/>
                </a:lnTo>
                <a:lnTo>
                  <a:pt x="146" y="200"/>
                </a:lnTo>
                <a:lnTo>
                  <a:pt x="124" y="242"/>
                </a:lnTo>
                <a:lnTo>
                  <a:pt x="102" y="286"/>
                </a:lnTo>
                <a:lnTo>
                  <a:pt x="84" y="330"/>
                </a:lnTo>
                <a:lnTo>
                  <a:pt x="66" y="376"/>
                </a:lnTo>
                <a:lnTo>
                  <a:pt x="50" y="422"/>
                </a:lnTo>
                <a:lnTo>
                  <a:pt x="38" y="468"/>
                </a:lnTo>
                <a:lnTo>
                  <a:pt x="26" y="516"/>
                </a:lnTo>
                <a:lnTo>
                  <a:pt x="16" y="564"/>
                </a:lnTo>
                <a:lnTo>
                  <a:pt x="10" y="612"/>
                </a:lnTo>
                <a:lnTo>
                  <a:pt x="4" y="660"/>
                </a:lnTo>
                <a:lnTo>
                  <a:pt x="2" y="708"/>
                </a:lnTo>
                <a:lnTo>
                  <a:pt x="0" y="758"/>
                </a:lnTo>
                <a:lnTo>
                  <a:pt x="0" y="758"/>
                </a:lnTo>
                <a:lnTo>
                  <a:pt x="2" y="806"/>
                </a:lnTo>
                <a:lnTo>
                  <a:pt x="4" y="856"/>
                </a:lnTo>
                <a:lnTo>
                  <a:pt x="10" y="904"/>
                </a:lnTo>
                <a:lnTo>
                  <a:pt x="16" y="952"/>
                </a:lnTo>
                <a:lnTo>
                  <a:pt x="26" y="1000"/>
                </a:lnTo>
                <a:lnTo>
                  <a:pt x="38" y="1048"/>
                </a:lnTo>
                <a:lnTo>
                  <a:pt x="50" y="1094"/>
                </a:lnTo>
                <a:lnTo>
                  <a:pt x="66" y="1140"/>
                </a:lnTo>
                <a:lnTo>
                  <a:pt x="84" y="1186"/>
                </a:lnTo>
                <a:lnTo>
                  <a:pt x="102" y="1230"/>
                </a:lnTo>
                <a:lnTo>
                  <a:pt x="124" y="1274"/>
                </a:lnTo>
                <a:lnTo>
                  <a:pt x="146" y="1316"/>
                </a:lnTo>
                <a:lnTo>
                  <a:pt x="170" y="1358"/>
                </a:lnTo>
                <a:lnTo>
                  <a:pt x="198" y="1400"/>
                </a:lnTo>
                <a:lnTo>
                  <a:pt x="226" y="1440"/>
                </a:lnTo>
                <a:lnTo>
                  <a:pt x="256" y="1478"/>
                </a:lnTo>
                <a:lnTo>
                  <a:pt x="256" y="1478"/>
                </a:lnTo>
                <a:lnTo>
                  <a:pt x="264" y="1486"/>
                </a:lnTo>
                <a:lnTo>
                  <a:pt x="274" y="1494"/>
                </a:lnTo>
                <a:lnTo>
                  <a:pt x="282" y="1502"/>
                </a:lnTo>
                <a:lnTo>
                  <a:pt x="294" y="1508"/>
                </a:lnTo>
                <a:lnTo>
                  <a:pt x="304" y="1512"/>
                </a:lnTo>
                <a:lnTo>
                  <a:pt x="316" y="1514"/>
                </a:lnTo>
                <a:lnTo>
                  <a:pt x="326" y="1516"/>
                </a:lnTo>
                <a:lnTo>
                  <a:pt x="338" y="1518"/>
                </a:lnTo>
                <a:lnTo>
                  <a:pt x="338" y="1518"/>
                </a:lnTo>
                <a:lnTo>
                  <a:pt x="356" y="1516"/>
                </a:lnTo>
                <a:lnTo>
                  <a:pt x="374" y="1512"/>
                </a:lnTo>
                <a:lnTo>
                  <a:pt x="390" y="1504"/>
                </a:lnTo>
                <a:lnTo>
                  <a:pt x="406" y="1492"/>
                </a:lnTo>
                <a:lnTo>
                  <a:pt x="406" y="1492"/>
                </a:lnTo>
                <a:lnTo>
                  <a:pt x="422" y="1478"/>
                </a:lnTo>
                <a:lnTo>
                  <a:pt x="434" y="1460"/>
                </a:lnTo>
                <a:lnTo>
                  <a:pt x="440" y="1442"/>
                </a:lnTo>
                <a:lnTo>
                  <a:pt x="444" y="1420"/>
                </a:lnTo>
                <a:lnTo>
                  <a:pt x="446" y="1400"/>
                </a:lnTo>
                <a:lnTo>
                  <a:pt x="442" y="1380"/>
                </a:lnTo>
                <a:lnTo>
                  <a:pt x="434" y="1360"/>
                </a:lnTo>
                <a:lnTo>
                  <a:pt x="422" y="1342"/>
                </a:lnTo>
                <a:lnTo>
                  <a:pt x="422" y="1342"/>
                </a:lnTo>
                <a:lnTo>
                  <a:pt x="398" y="1312"/>
                </a:lnTo>
                <a:lnTo>
                  <a:pt x="374" y="1278"/>
                </a:lnTo>
                <a:lnTo>
                  <a:pt x="352" y="1246"/>
                </a:lnTo>
                <a:lnTo>
                  <a:pt x="332" y="1212"/>
                </a:lnTo>
                <a:lnTo>
                  <a:pt x="314" y="1178"/>
                </a:lnTo>
                <a:lnTo>
                  <a:pt x="298" y="1142"/>
                </a:lnTo>
                <a:lnTo>
                  <a:pt x="282" y="1106"/>
                </a:lnTo>
                <a:lnTo>
                  <a:pt x="268" y="1068"/>
                </a:lnTo>
                <a:lnTo>
                  <a:pt x="256" y="1032"/>
                </a:lnTo>
                <a:lnTo>
                  <a:pt x="244" y="994"/>
                </a:lnTo>
                <a:lnTo>
                  <a:pt x="236" y="954"/>
                </a:lnTo>
                <a:lnTo>
                  <a:pt x="228" y="916"/>
                </a:lnTo>
                <a:lnTo>
                  <a:pt x="222" y="876"/>
                </a:lnTo>
                <a:lnTo>
                  <a:pt x="218" y="838"/>
                </a:lnTo>
                <a:lnTo>
                  <a:pt x="216" y="798"/>
                </a:lnTo>
                <a:lnTo>
                  <a:pt x="214" y="758"/>
                </a:lnTo>
                <a:lnTo>
                  <a:pt x="214" y="758"/>
                </a:lnTo>
                <a:close/>
                <a:moveTo>
                  <a:pt x="664" y="1192"/>
                </a:moveTo>
                <a:lnTo>
                  <a:pt x="664" y="1192"/>
                </a:lnTo>
                <a:lnTo>
                  <a:pt x="680" y="1190"/>
                </a:lnTo>
                <a:lnTo>
                  <a:pt x="696" y="1186"/>
                </a:lnTo>
                <a:lnTo>
                  <a:pt x="710" y="1180"/>
                </a:lnTo>
                <a:lnTo>
                  <a:pt x="726" y="1172"/>
                </a:lnTo>
                <a:lnTo>
                  <a:pt x="726" y="1172"/>
                </a:lnTo>
                <a:lnTo>
                  <a:pt x="742" y="1158"/>
                </a:lnTo>
                <a:lnTo>
                  <a:pt x="754" y="1142"/>
                </a:lnTo>
                <a:lnTo>
                  <a:pt x="764" y="1124"/>
                </a:lnTo>
                <a:lnTo>
                  <a:pt x="770" y="1104"/>
                </a:lnTo>
                <a:lnTo>
                  <a:pt x="772" y="1084"/>
                </a:lnTo>
                <a:lnTo>
                  <a:pt x="770" y="1064"/>
                </a:lnTo>
                <a:lnTo>
                  <a:pt x="764" y="1042"/>
                </a:lnTo>
                <a:lnTo>
                  <a:pt x="752" y="1024"/>
                </a:lnTo>
                <a:lnTo>
                  <a:pt x="752" y="1024"/>
                </a:lnTo>
                <a:lnTo>
                  <a:pt x="734" y="994"/>
                </a:lnTo>
                <a:lnTo>
                  <a:pt x="718" y="962"/>
                </a:lnTo>
                <a:lnTo>
                  <a:pt x="704" y="930"/>
                </a:lnTo>
                <a:lnTo>
                  <a:pt x="692" y="898"/>
                </a:lnTo>
                <a:lnTo>
                  <a:pt x="682" y="864"/>
                </a:lnTo>
                <a:lnTo>
                  <a:pt x="676" y="828"/>
                </a:lnTo>
                <a:lnTo>
                  <a:pt x="672" y="794"/>
                </a:lnTo>
                <a:lnTo>
                  <a:pt x="670" y="758"/>
                </a:lnTo>
                <a:lnTo>
                  <a:pt x="670" y="758"/>
                </a:lnTo>
                <a:lnTo>
                  <a:pt x="672" y="722"/>
                </a:lnTo>
                <a:lnTo>
                  <a:pt x="676" y="688"/>
                </a:lnTo>
                <a:lnTo>
                  <a:pt x="682" y="652"/>
                </a:lnTo>
                <a:lnTo>
                  <a:pt x="692" y="618"/>
                </a:lnTo>
                <a:lnTo>
                  <a:pt x="704" y="586"/>
                </a:lnTo>
                <a:lnTo>
                  <a:pt x="718" y="554"/>
                </a:lnTo>
                <a:lnTo>
                  <a:pt x="734" y="522"/>
                </a:lnTo>
                <a:lnTo>
                  <a:pt x="752" y="492"/>
                </a:lnTo>
                <a:lnTo>
                  <a:pt x="752" y="492"/>
                </a:lnTo>
                <a:lnTo>
                  <a:pt x="764" y="474"/>
                </a:lnTo>
                <a:lnTo>
                  <a:pt x="770" y="454"/>
                </a:lnTo>
                <a:lnTo>
                  <a:pt x="772" y="432"/>
                </a:lnTo>
                <a:lnTo>
                  <a:pt x="770" y="412"/>
                </a:lnTo>
                <a:lnTo>
                  <a:pt x="764" y="392"/>
                </a:lnTo>
                <a:lnTo>
                  <a:pt x="754" y="374"/>
                </a:lnTo>
                <a:lnTo>
                  <a:pt x="742" y="358"/>
                </a:lnTo>
                <a:lnTo>
                  <a:pt x="724" y="344"/>
                </a:lnTo>
                <a:lnTo>
                  <a:pt x="724" y="344"/>
                </a:lnTo>
                <a:lnTo>
                  <a:pt x="706" y="334"/>
                </a:lnTo>
                <a:lnTo>
                  <a:pt x="686" y="326"/>
                </a:lnTo>
                <a:lnTo>
                  <a:pt x="666" y="324"/>
                </a:lnTo>
                <a:lnTo>
                  <a:pt x="644" y="326"/>
                </a:lnTo>
                <a:lnTo>
                  <a:pt x="626" y="332"/>
                </a:lnTo>
                <a:lnTo>
                  <a:pt x="606" y="342"/>
                </a:lnTo>
                <a:lnTo>
                  <a:pt x="590" y="354"/>
                </a:lnTo>
                <a:lnTo>
                  <a:pt x="576" y="372"/>
                </a:lnTo>
                <a:lnTo>
                  <a:pt x="576" y="372"/>
                </a:lnTo>
                <a:lnTo>
                  <a:pt x="548" y="414"/>
                </a:lnTo>
                <a:lnTo>
                  <a:pt x="524" y="460"/>
                </a:lnTo>
                <a:lnTo>
                  <a:pt x="504" y="508"/>
                </a:lnTo>
                <a:lnTo>
                  <a:pt x="488" y="556"/>
                </a:lnTo>
                <a:lnTo>
                  <a:pt x="474" y="604"/>
                </a:lnTo>
                <a:lnTo>
                  <a:pt x="464" y="654"/>
                </a:lnTo>
                <a:lnTo>
                  <a:pt x="458" y="706"/>
                </a:lnTo>
                <a:lnTo>
                  <a:pt x="456" y="758"/>
                </a:lnTo>
                <a:lnTo>
                  <a:pt x="456" y="758"/>
                </a:lnTo>
                <a:lnTo>
                  <a:pt x="458" y="810"/>
                </a:lnTo>
                <a:lnTo>
                  <a:pt x="464" y="860"/>
                </a:lnTo>
                <a:lnTo>
                  <a:pt x="474" y="912"/>
                </a:lnTo>
                <a:lnTo>
                  <a:pt x="488" y="960"/>
                </a:lnTo>
                <a:lnTo>
                  <a:pt x="504" y="1008"/>
                </a:lnTo>
                <a:lnTo>
                  <a:pt x="524" y="1056"/>
                </a:lnTo>
                <a:lnTo>
                  <a:pt x="548" y="1102"/>
                </a:lnTo>
                <a:lnTo>
                  <a:pt x="576" y="1144"/>
                </a:lnTo>
                <a:lnTo>
                  <a:pt x="576" y="1144"/>
                </a:lnTo>
                <a:lnTo>
                  <a:pt x="584" y="1156"/>
                </a:lnTo>
                <a:lnTo>
                  <a:pt x="594" y="1164"/>
                </a:lnTo>
                <a:lnTo>
                  <a:pt x="604" y="1172"/>
                </a:lnTo>
                <a:lnTo>
                  <a:pt x="616" y="1180"/>
                </a:lnTo>
                <a:lnTo>
                  <a:pt x="628" y="1184"/>
                </a:lnTo>
                <a:lnTo>
                  <a:pt x="640" y="1188"/>
                </a:lnTo>
                <a:lnTo>
                  <a:pt x="652" y="1190"/>
                </a:lnTo>
                <a:lnTo>
                  <a:pt x="664" y="1192"/>
                </a:lnTo>
                <a:lnTo>
                  <a:pt x="664" y="1192"/>
                </a:lnTo>
                <a:close/>
                <a:moveTo>
                  <a:pt x="1142" y="986"/>
                </a:moveTo>
                <a:lnTo>
                  <a:pt x="1142" y="986"/>
                </a:lnTo>
                <a:lnTo>
                  <a:pt x="1164" y="986"/>
                </a:lnTo>
                <a:lnTo>
                  <a:pt x="1188" y="982"/>
                </a:lnTo>
                <a:lnTo>
                  <a:pt x="1210" y="976"/>
                </a:lnTo>
                <a:lnTo>
                  <a:pt x="1230" y="968"/>
                </a:lnTo>
                <a:lnTo>
                  <a:pt x="1250" y="958"/>
                </a:lnTo>
                <a:lnTo>
                  <a:pt x="1270" y="948"/>
                </a:lnTo>
                <a:lnTo>
                  <a:pt x="1286" y="934"/>
                </a:lnTo>
                <a:lnTo>
                  <a:pt x="1302" y="920"/>
                </a:lnTo>
                <a:lnTo>
                  <a:pt x="1318" y="904"/>
                </a:lnTo>
                <a:lnTo>
                  <a:pt x="1330" y="886"/>
                </a:lnTo>
                <a:lnTo>
                  <a:pt x="1342" y="866"/>
                </a:lnTo>
                <a:lnTo>
                  <a:pt x="1352" y="846"/>
                </a:lnTo>
                <a:lnTo>
                  <a:pt x="1360" y="826"/>
                </a:lnTo>
                <a:lnTo>
                  <a:pt x="1366" y="804"/>
                </a:lnTo>
                <a:lnTo>
                  <a:pt x="1368" y="782"/>
                </a:lnTo>
                <a:lnTo>
                  <a:pt x="1370" y="758"/>
                </a:lnTo>
                <a:lnTo>
                  <a:pt x="1370" y="758"/>
                </a:lnTo>
                <a:lnTo>
                  <a:pt x="1368" y="734"/>
                </a:lnTo>
                <a:lnTo>
                  <a:pt x="1366" y="712"/>
                </a:lnTo>
                <a:lnTo>
                  <a:pt x="1360" y="690"/>
                </a:lnTo>
                <a:lnTo>
                  <a:pt x="1352" y="670"/>
                </a:lnTo>
                <a:lnTo>
                  <a:pt x="1342" y="650"/>
                </a:lnTo>
                <a:lnTo>
                  <a:pt x="1330" y="630"/>
                </a:lnTo>
                <a:lnTo>
                  <a:pt x="1318" y="612"/>
                </a:lnTo>
                <a:lnTo>
                  <a:pt x="1302" y="596"/>
                </a:lnTo>
                <a:lnTo>
                  <a:pt x="1286" y="582"/>
                </a:lnTo>
                <a:lnTo>
                  <a:pt x="1270" y="568"/>
                </a:lnTo>
                <a:lnTo>
                  <a:pt x="1250" y="558"/>
                </a:lnTo>
                <a:lnTo>
                  <a:pt x="1230" y="548"/>
                </a:lnTo>
                <a:lnTo>
                  <a:pt x="1210" y="540"/>
                </a:lnTo>
                <a:lnTo>
                  <a:pt x="1188" y="534"/>
                </a:lnTo>
                <a:lnTo>
                  <a:pt x="1164" y="530"/>
                </a:lnTo>
                <a:lnTo>
                  <a:pt x="1142" y="530"/>
                </a:lnTo>
                <a:lnTo>
                  <a:pt x="1142" y="530"/>
                </a:lnTo>
                <a:lnTo>
                  <a:pt x="1118" y="530"/>
                </a:lnTo>
                <a:lnTo>
                  <a:pt x="1096" y="534"/>
                </a:lnTo>
                <a:lnTo>
                  <a:pt x="1074" y="540"/>
                </a:lnTo>
                <a:lnTo>
                  <a:pt x="1052" y="548"/>
                </a:lnTo>
                <a:lnTo>
                  <a:pt x="1032" y="558"/>
                </a:lnTo>
                <a:lnTo>
                  <a:pt x="1014" y="568"/>
                </a:lnTo>
                <a:lnTo>
                  <a:pt x="996" y="582"/>
                </a:lnTo>
                <a:lnTo>
                  <a:pt x="980" y="596"/>
                </a:lnTo>
                <a:lnTo>
                  <a:pt x="966" y="612"/>
                </a:lnTo>
                <a:lnTo>
                  <a:pt x="952" y="630"/>
                </a:lnTo>
                <a:lnTo>
                  <a:pt x="940" y="650"/>
                </a:lnTo>
                <a:lnTo>
                  <a:pt x="932" y="670"/>
                </a:lnTo>
                <a:lnTo>
                  <a:pt x="924" y="690"/>
                </a:lnTo>
                <a:lnTo>
                  <a:pt x="918" y="712"/>
                </a:lnTo>
                <a:lnTo>
                  <a:pt x="914" y="734"/>
                </a:lnTo>
                <a:lnTo>
                  <a:pt x="914" y="758"/>
                </a:lnTo>
                <a:lnTo>
                  <a:pt x="914" y="758"/>
                </a:lnTo>
                <a:lnTo>
                  <a:pt x="914" y="782"/>
                </a:lnTo>
                <a:lnTo>
                  <a:pt x="918" y="804"/>
                </a:lnTo>
                <a:lnTo>
                  <a:pt x="924" y="826"/>
                </a:lnTo>
                <a:lnTo>
                  <a:pt x="932" y="846"/>
                </a:lnTo>
                <a:lnTo>
                  <a:pt x="940" y="866"/>
                </a:lnTo>
                <a:lnTo>
                  <a:pt x="952" y="886"/>
                </a:lnTo>
                <a:lnTo>
                  <a:pt x="966" y="904"/>
                </a:lnTo>
                <a:lnTo>
                  <a:pt x="980" y="920"/>
                </a:lnTo>
                <a:lnTo>
                  <a:pt x="996" y="934"/>
                </a:lnTo>
                <a:lnTo>
                  <a:pt x="1014" y="948"/>
                </a:lnTo>
                <a:lnTo>
                  <a:pt x="1032" y="958"/>
                </a:lnTo>
                <a:lnTo>
                  <a:pt x="1052" y="968"/>
                </a:lnTo>
                <a:lnTo>
                  <a:pt x="1074" y="976"/>
                </a:lnTo>
                <a:lnTo>
                  <a:pt x="1096" y="982"/>
                </a:lnTo>
                <a:lnTo>
                  <a:pt x="1118" y="986"/>
                </a:lnTo>
                <a:lnTo>
                  <a:pt x="1142" y="986"/>
                </a:lnTo>
                <a:lnTo>
                  <a:pt x="1142" y="986"/>
                </a:lnTo>
                <a:close/>
                <a:moveTo>
                  <a:pt x="2028" y="38"/>
                </a:moveTo>
                <a:lnTo>
                  <a:pt x="2028" y="38"/>
                </a:lnTo>
                <a:lnTo>
                  <a:pt x="2012" y="24"/>
                </a:lnTo>
                <a:lnTo>
                  <a:pt x="1994" y="12"/>
                </a:lnTo>
                <a:lnTo>
                  <a:pt x="1976" y="4"/>
                </a:lnTo>
                <a:lnTo>
                  <a:pt x="1956" y="0"/>
                </a:lnTo>
                <a:lnTo>
                  <a:pt x="1936" y="0"/>
                </a:lnTo>
                <a:lnTo>
                  <a:pt x="1914" y="4"/>
                </a:lnTo>
                <a:lnTo>
                  <a:pt x="1896" y="12"/>
                </a:lnTo>
                <a:lnTo>
                  <a:pt x="1878" y="24"/>
                </a:lnTo>
                <a:lnTo>
                  <a:pt x="1878" y="24"/>
                </a:lnTo>
                <a:lnTo>
                  <a:pt x="1862" y="38"/>
                </a:lnTo>
                <a:lnTo>
                  <a:pt x="1850" y="56"/>
                </a:lnTo>
                <a:lnTo>
                  <a:pt x="1842" y="74"/>
                </a:lnTo>
                <a:lnTo>
                  <a:pt x="1838" y="96"/>
                </a:lnTo>
                <a:lnTo>
                  <a:pt x="1838" y="116"/>
                </a:lnTo>
                <a:lnTo>
                  <a:pt x="1842" y="136"/>
                </a:lnTo>
                <a:lnTo>
                  <a:pt x="1850" y="156"/>
                </a:lnTo>
                <a:lnTo>
                  <a:pt x="1862" y="174"/>
                </a:lnTo>
                <a:lnTo>
                  <a:pt x="1862" y="174"/>
                </a:lnTo>
                <a:lnTo>
                  <a:pt x="1886" y="206"/>
                </a:lnTo>
                <a:lnTo>
                  <a:pt x="1910" y="238"/>
                </a:lnTo>
                <a:lnTo>
                  <a:pt x="1932" y="270"/>
                </a:lnTo>
                <a:lnTo>
                  <a:pt x="1952" y="304"/>
                </a:lnTo>
                <a:lnTo>
                  <a:pt x="1970" y="340"/>
                </a:lnTo>
                <a:lnTo>
                  <a:pt x="1986" y="374"/>
                </a:lnTo>
                <a:lnTo>
                  <a:pt x="2002" y="410"/>
                </a:lnTo>
                <a:lnTo>
                  <a:pt x="2016" y="448"/>
                </a:lnTo>
                <a:lnTo>
                  <a:pt x="2028" y="484"/>
                </a:lnTo>
                <a:lnTo>
                  <a:pt x="2038" y="522"/>
                </a:lnTo>
                <a:lnTo>
                  <a:pt x="2048" y="560"/>
                </a:lnTo>
                <a:lnTo>
                  <a:pt x="2056" y="600"/>
                </a:lnTo>
                <a:lnTo>
                  <a:pt x="2062" y="638"/>
                </a:lnTo>
                <a:lnTo>
                  <a:pt x="2066" y="678"/>
                </a:lnTo>
                <a:lnTo>
                  <a:pt x="2068" y="718"/>
                </a:lnTo>
                <a:lnTo>
                  <a:pt x="2068" y="758"/>
                </a:lnTo>
                <a:lnTo>
                  <a:pt x="2068" y="758"/>
                </a:lnTo>
                <a:lnTo>
                  <a:pt x="2068" y="798"/>
                </a:lnTo>
                <a:lnTo>
                  <a:pt x="2066" y="838"/>
                </a:lnTo>
                <a:lnTo>
                  <a:pt x="2062" y="876"/>
                </a:lnTo>
                <a:lnTo>
                  <a:pt x="2056" y="916"/>
                </a:lnTo>
                <a:lnTo>
                  <a:pt x="2048" y="954"/>
                </a:lnTo>
                <a:lnTo>
                  <a:pt x="2038" y="994"/>
                </a:lnTo>
                <a:lnTo>
                  <a:pt x="2028" y="1032"/>
                </a:lnTo>
                <a:lnTo>
                  <a:pt x="2016" y="1068"/>
                </a:lnTo>
                <a:lnTo>
                  <a:pt x="2002" y="1106"/>
                </a:lnTo>
                <a:lnTo>
                  <a:pt x="1986" y="1142"/>
                </a:lnTo>
                <a:lnTo>
                  <a:pt x="1968" y="1178"/>
                </a:lnTo>
                <a:lnTo>
                  <a:pt x="1950" y="1212"/>
                </a:lnTo>
                <a:lnTo>
                  <a:pt x="1930" y="1246"/>
                </a:lnTo>
                <a:lnTo>
                  <a:pt x="1908" y="1278"/>
                </a:lnTo>
                <a:lnTo>
                  <a:pt x="1886" y="1312"/>
                </a:lnTo>
                <a:lnTo>
                  <a:pt x="1862" y="1342"/>
                </a:lnTo>
                <a:lnTo>
                  <a:pt x="1862" y="1342"/>
                </a:lnTo>
                <a:lnTo>
                  <a:pt x="1850" y="1360"/>
                </a:lnTo>
                <a:lnTo>
                  <a:pt x="1842" y="1380"/>
                </a:lnTo>
                <a:lnTo>
                  <a:pt x="1838" y="1400"/>
                </a:lnTo>
                <a:lnTo>
                  <a:pt x="1838" y="1420"/>
                </a:lnTo>
                <a:lnTo>
                  <a:pt x="1842" y="1442"/>
                </a:lnTo>
                <a:lnTo>
                  <a:pt x="1850" y="1460"/>
                </a:lnTo>
                <a:lnTo>
                  <a:pt x="1862" y="1478"/>
                </a:lnTo>
                <a:lnTo>
                  <a:pt x="1876" y="1492"/>
                </a:lnTo>
                <a:lnTo>
                  <a:pt x="1876" y="1492"/>
                </a:lnTo>
                <a:lnTo>
                  <a:pt x="1892" y="1504"/>
                </a:lnTo>
                <a:lnTo>
                  <a:pt x="1910" y="1512"/>
                </a:lnTo>
                <a:lnTo>
                  <a:pt x="1926" y="1516"/>
                </a:lnTo>
                <a:lnTo>
                  <a:pt x="1944" y="1518"/>
                </a:lnTo>
                <a:lnTo>
                  <a:pt x="1944" y="1518"/>
                </a:lnTo>
                <a:lnTo>
                  <a:pt x="1956" y="1516"/>
                </a:lnTo>
                <a:lnTo>
                  <a:pt x="1968" y="1514"/>
                </a:lnTo>
                <a:lnTo>
                  <a:pt x="1978" y="1512"/>
                </a:lnTo>
                <a:lnTo>
                  <a:pt x="1990" y="1508"/>
                </a:lnTo>
                <a:lnTo>
                  <a:pt x="2000" y="1502"/>
                </a:lnTo>
                <a:lnTo>
                  <a:pt x="2010" y="1494"/>
                </a:lnTo>
                <a:lnTo>
                  <a:pt x="2020" y="1486"/>
                </a:lnTo>
                <a:lnTo>
                  <a:pt x="2028" y="1478"/>
                </a:lnTo>
                <a:lnTo>
                  <a:pt x="2028" y="1478"/>
                </a:lnTo>
                <a:lnTo>
                  <a:pt x="2058" y="1440"/>
                </a:lnTo>
                <a:lnTo>
                  <a:pt x="2086" y="1400"/>
                </a:lnTo>
                <a:lnTo>
                  <a:pt x="2112" y="1358"/>
                </a:lnTo>
                <a:lnTo>
                  <a:pt x="2136" y="1316"/>
                </a:lnTo>
                <a:lnTo>
                  <a:pt x="2160" y="1274"/>
                </a:lnTo>
                <a:lnTo>
                  <a:pt x="2180" y="1230"/>
                </a:lnTo>
                <a:lnTo>
                  <a:pt x="2200" y="1186"/>
                </a:lnTo>
                <a:lnTo>
                  <a:pt x="2216" y="1140"/>
                </a:lnTo>
                <a:lnTo>
                  <a:pt x="2232" y="1094"/>
                </a:lnTo>
                <a:lnTo>
                  <a:pt x="2246" y="1048"/>
                </a:lnTo>
                <a:lnTo>
                  <a:pt x="2256" y="1000"/>
                </a:lnTo>
                <a:lnTo>
                  <a:pt x="2266" y="952"/>
                </a:lnTo>
                <a:lnTo>
                  <a:pt x="2274" y="904"/>
                </a:lnTo>
                <a:lnTo>
                  <a:pt x="2278" y="856"/>
                </a:lnTo>
                <a:lnTo>
                  <a:pt x="2282" y="806"/>
                </a:lnTo>
                <a:lnTo>
                  <a:pt x="2282" y="758"/>
                </a:lnTo>
                <a:lnTo>
                  <a:pt x="2282" y="758"/>
                </a:lnTo>
                <a:lnTo>
                  <a:pt x="2282" y="708"/>
                </a:lnTo>
                <a:lnTo>
                  <a:pt x="2278" y="660"/>
                </a:lnTo>
                <a:lnTo>
                  <a:pt x="2274" y="612"/>
                </a:lnTo>
                <a:lnTo>
                  <a:pt x="2266" y="564"/>
                </a:lnTo>
                <a:lnTo>
                  <a:pt x="2256" y="516"/>
                </a:lnTo>
                <a:lnTo>
                  <a:pt x="2246" y="468"/>
                </a:lnTo>
                <a:lnTo>
                  <a:pt x="2232" y="422"/>
                </a:lnTo>
                <a:lnTo>
                  <a:pt x="2216" y="376"/>
                </a:lnTo>
                <a:lnTo>
                  <a:pt x="2200" y="330"/>
                </a:lnTo>
                <a:lnTo>
                  <a:pt x="2180" y="286"/>
                </a:lnTo>
                <a:lnTo>
                  <a:pt x="2160" y="242"/>
                </a:lnTo>
                <a:lnTo>
                  <a:pt x="2136" y="200"/>
                </a:lnTo>
                <a:lnTo>
                  <a:pt x="2112" y="158"/>
                </a:lnTo>
                <a:lnTo>
                  <a:pt x="2086" y="116"/>
                </a:lnTo>
                <a:lnTo>
                  <a:pt x="2058" y="78"/>
                </a:lnTo>
                <a:lnTo>
                  <a:pt x="2028" y="38"/>
                </a:lnTo>
                <a:lnTo>
                  <a:pt x="2028" y="38"/>
                </a:lnTo>
                <a:close/>
                <a:moveTo>
                  <a:pt x="1558" y="344"/>
                </a:moveTo>
                <a:lnTo>
                  <a:pt x="1558" y="344"/>
                </a:lnTo>
                <a:lnTo>
                  <a:pt x="1542" y="358"/>
                </a:lnTo>
                <a:lnTo>
                  <a:pt x="1528" y="374"/>
                </a:lnTo>
                <a:lnTo>
                  <a:pt x="1518" y="392"/>
                </a:lnTo>
                <a:lnTo>
                  <a:pt x="1514" y="412"/>
                </a:lnTo>
                <a:lnTo>
                  <a:pt x="1512" y="432"/>
                </a:lnTo>
                <a:lnTo>
                  <a:pt x="1514" y="454"/>
                </a:lnTo>
                <a:lnTo>
                  <a:pt x="1520" y="474"/>
                </a:lnTo>
                <a:lnTo>
                  <a:pt x="1530" y="492"/>
                </a:lnTo>
                <a:lnTo>
                  <a:pt x="1530" y="492"/>
                </a:lnTo>
                <a:lnTo>
                  <a:pt x="1550" y="522"/>
                </a:lnTo>
                <a:lnTo>
                  <a:pt x="1566" y="554"/>
                </a:lnTo>
                <a:lnTo>
                  <a:pt x="1580" y="586"/>
                </a:lnTo>
                <a:lnTo>
                  <a:pt x="1592" y="618"/>
                </a:lnTo>
                <a:lnTo>
                  <a:pt x="1600" y="652"/>
                </a:lnTo>
                <a:lnTo>
                  <a:pt x="1606" y="688"/>
                </a:lnTo>
                <a:lnTo>
                  <a:pt x="1610" y="722"/>
                </a:lnTo>
                <a:lnTo>
                  <a:pt x="1612" y="758"/>
                </a:lnTo>
                <a:lnTo>
                  <a:pt x="1612" y="758"/>
                </a:lnTo>
                <a:lnTo>
                  <a:pt x="1610" y="794"/>
                </a:lnTo>
                <a:lnTo>
                  <a:pt x="1606" y="828"/>
                </a:lnTo>
                <a:lnTo>
                  <a:pt x="1600" y="864"/>
                </a:lnTo>
                <a:lnTo>
                  <a:pt x="1592" y="898"/>
                </a:lnTo>
                <a:lnTo>
                  <a:pt x="1580" y="930"/>
                </a:lnTo>
                <a:lnTo>
                  <a:pt x="1566" y="962"/>
                </a:lnTo>
                <a:lnTo>
                  <a:pt x="1548" y="994"/>
                </a:lnTo>
                <a:lnTo>
                  <a:pt x="1530" y="1024"/>
                </a:lnTo>
                <a:lnTo>
                  <a:pt x="1530" y="1024"/>
                </a:lnTo>
                <a:lnTo>
                  <a:pt x="1520" y="1042"/>
                </a:lnTo>
                <a:lnTo>
                  <a:pt x="1514" y="1064"/>
                </a:lnTo>
                <a:lnTo>
                  <a:pt x="1512" y="1084"/>
                </a:lnTo>
                <a:lnTo>
                  <a:pt x="1514" y="1104"/>
                </a:lnTo>
                <a:lnTo>
                  <a:pt x="1518" y="1124"/>
                </a:lnTo>
                <a:lnTo>
                  <a:pt x="1528" y="1142"/>
                </a:lnTo>
                <a:lnTo>
                  <a:pt x="1542" y="1158"/>
                </a:lnTo>
                <a:lnTo>
                  <a:pt x="1558" y="1172"/>
                </a:lnTo>
                <a:lnTo>
                  <a:pt x="1558" y="1172"/>
                </a:lnTo>
                <a:lnTo>
                  <a:pt x="1572" y="1180"/>
                </a:lnTo>
                <a:lnTo>
                  <a:pt x="1588" y="1186"/>
                </a:lnTo>
                <a:lnTo>
                  <a:pt x="1602" y="1190"/>
                </a:lnTo>
                <a:lnTo>
                  <a:pt x="1618" y="1192"/>
                </a:lnTo>
                <a:lnTo>
                  <a:pt x="1618" y="1192"/>
                </a:lnTo>
                <a:lnTo>
                  <a:pt x="1630" y="1190"/>
                </a:lnTo>
                <a:lnTo>
                  <a:pt x="1644" y="1188"/>
                </a:lnTo>
                <a:lnTo>
                  <a:pt x="1656" y="1184"/>
                </a:lnTo>
                <a:lnTo>
                  <a:pt x="1668" y="1180"/>
                </a:lnTo>
                <a:lnTo>
                  <a:pt x="1678" y="1172"/>
                </a:lnTo>
                <a:lnTo>
                  <a:pt x="1688" y="1164"/>
                </a:lnTo>
                <a:lnTo>
                  <a:pt x="1698" y="1156"/>
                </a:lnTo>
                <a:lnTo>
                  <a:pt x="1706" y="1144"/>
                </a:lnTo>
                <a:lnTo>
                  <a:pt x="1706" y="1144"/>
                </a:lnTo>
                <a:lnTo>
                  <a:pt x="1734" y="1102"/>
                </a:lnTo>
                <a:lnTo>
                  <a:pt x="1758" y="1056"/>
                </a:lnTo>
                <a:lnTo>
                  <a:pt x="1778" y="1008"/>
                </a:lnTo>
                <a:lnTo>
                  <a:pt x="1796" y="960"/>
                </a:lnTo>
                <a:lnTo>
                  <a:pt x="1808" y="912"/>
                </a:lnTo>
                <a:lnTo>
                  <a:pt x="1818" y="860"/>
                </a:lnTo>
                <a:lnTo>
                  <a:pt x="1824" y="810"/>
                </a:lnTo>
                <a:lnTo>
                  <a:pt x="1826" y="758"/>
                </a:lnTo>
                <a:lnTo>
                  <a:pt x="1826" y="758"/>
                </a:lnTo>
                <a:lnTo>
                  <a:pt x="1824" y="706"/>
                </a:lnTo>
                <a:lnTo>
                  <a:pt x="1818" y="654"/>
                </a:lnTo>
                <a:lnTo>
                  <a:pt x="1810" y="604"/>
                </a:lnTo>
                <a:lnTo>
                  <a:pt x="1796" y="556"/>
                </a:lnTo>
                <a:lnTo>
                  <a:pt x="1778" y="508"/>
                </a:lnTo>
                <a:lnTo>
                  <a:pt x="1758" y="460"/>
                </a:lnTo>
                <a:lnTo>
                  <a:pt x="1734" y="414"/>
                </a:lnTo>
                <a:lnTo>
                  <a:pt x="1706" y="372"/>
                </a:lnTo>
                <a:lnTo>
                  <a:pt x="1706" y="372"/>
                </a:lnTo>
                <a:lnTo>
                  <a:pt x="1692" y="354"/>
                </a:lnTo>
                <a:lnTo>
                  <a:pt x="1676" y="342"/>
                </a:lnTo>
                <a:lnTo>
                  <a:pt x="1658" y="332"/>
                </a:lnTo>
                <a:lnTo>
                  <a:pt x="1638" y="326"/>
                </a:lnTo>
                <a:lnTo>
                  <a:pt x="1618" y="324"/>
                </a:lnTo>
                <a:lnTo>
                  <a:pt x="1598" y="326"/>
                </a:lnTo>
                <a:lnTo>
                  <a:pt x="1578" y="334"/>
                </a:lnTo>
                <a:lnTo>
                  <a:pt x="1558" y="344"/>
                </a:lnTo>
                <a:lnTo>
                  <a:pt x="1558" y="344"/>
                </a:lnTo>
                <a:close/>
                <a:moveTo>
                  <a:pt x="1004" y="1100"/>
                </a:moveTo>
                <a:lnTo>
                  <a:pt x="560" y="2584"/>
                </a:lnTo>
                <a:lnTo>
                  <a:pt x="768" y="2584"/>
                </a:lnTo>
                <a:lnTo>
                  <a:pt x="836" y="2356"/>
                </a:lnTo>
                <a:lnTo>
                  <a:pt x="1446" y="2356"/>
                </a:lnTo>
                <a:lnTo>
                  <a:pt x="1516" y="2584"/>
                </a:lnTo>
                <a:lnTo>
                  <a:pt x="1724" y="2584"/>
                </a:lnTo>
                <a:lnTo>
                  <a:pt x="1278" y="1100"/>
                </a:lnTo>
                <a:lnTo>
                  <a:pt x="1004" y="1100"/>
                </a:lnTo>
                <a:close/>
                <a:moveTo>
                  <a:pt x="1142" y="1338"/>
                </a:moveTo>
                <a:lnTo>
                  <a:pt x="1242" y="1670"/>
                </a:lnTo>
                <a:lnTo>
                  <a:pt x="1042" y="1670"/>
                </a:lnTo>
                <a:lnTo>
                  <a:pt x="1142" y="1338"/>
                </a:lnTo>
                <a:close/>
                <a:moveTo>
                  <a:pt x="1378" y="2128"/>
                </a:moveTo>
                <a:lnTo>
                  <a:pt x="904" y="2128"/>
                </a:lnTo>
                <a:lnTo>
                  <a:pt x="974" y="1900"/>
                </a:lnTo>
                <a:lnTo>
                  <a:pt x="1310" y="1900"/>
                </a:lnTo>
                <a:lnTo>
                  <a:pt x="1378" y="2128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anchorCtr="0" anchor="t" bIns="71975" lIns="143975" spcFirstLastPara="1" rIns="143975" wrap="square" tIns="71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8"/>
          <p:cNvSpPr/>
          <p:nvPr/>
        </p:nvSpPr>
        <p:spPr>
          <a:xfrm>
            <a:off x="1007959" y="2939760"/>
            <a:ext cx="314901" cy="528748"/>
          </a:xfrm>
          <a:custGeom>
            <a:rect b="b" l="l" r="r" t="t"/>
            <a:pathLst>
              <a:path extrusionOk="0" h="146" w="182">
                <a:moveTo>
                  <a:pt x="174" y="0"/>
                </a:moveTo>
                <a:lnTo>
                  <a:pt x="126" y="0"/>
                </a:lnTo>
                <a:lnTo>
                  <a:pt x="124" y="0"/>
                </a:lnTo>
                <a:lnTo>
                  <a:pt x="60" y="0"/>
                </a:lnTo>
                <a:lnTo>
                  <a:pt x="54" y="0"/>
                </a:lnTo>
                <a:lnTo>
                  <a:pt x="8" y="0"/>
                </a:lnTo>
                <a:lnTo>
                  <a:pt x="8" y="0"/>
                </a:lnTo>
                <a:lnTo>
                  <a:pt x="2" y="2"/>
                </a:lnTo>
                <a:lnTo>
                  <a:pt x="0" y="8"/>
                </a:lnTo>
                <a:lnTo>
                  <a:pt x="0" y="140"/>
                </a:lnTo>
                <a:lnTo>
                  <a:pt x="0" y="140"/>
                </a:lnTo>
                <a:lnTo>
                  <a:pt x="2" y="144"/>
                </a:lnTo>
                <a:lnTo>
                  <a:pt x="8" y="146"/>
                </a:lnTo>
                <a:lnTo>
                  <a:pt x="174" y="146"/>
                </a:lnTo>
                <a:lnTo>
                  <a:pt x="174" y="146"/>
                </a:lnTo>
                <a:lnTo>
                  <a:pt x="180" y="144"/>
                </a:lnTo>
                <a:lnTo>
                  <a:pt x="182" y="140"/>
                </a:lnTo>
                <a:lnTo>
                  <a:pt x="182" y="8"/>
                </a:lnTo>
                <a:lnTo>
                  <a:pt x="182" y="8"/>
                </a:lnTo>
                <a:lnTo>
                  <a:pt x="180" y="2"/>
                </a:lnTo>
                <a:lnTo>
                  <a:pt x="174" y="0"/>
                </a:lnTo>
                <a:lnTo>
                  <a:pt x="174" y="0"/>
                </a:lnTo>
                <a:close/>
                <a:moveTo>
                  <a:pt x="52" y="136"/>
                </a:moveTo>
                <a:lnTo>
                  <a:pt x="52" y="136"/>
                </a:lnTo>
                <a:lnTo>
                  <a:pt x="48" y="136"/>
                </a:lnTo>
                <a:lnTo>
                  <a:pt x="46" y="132"/>
                </a:lnTo>
                <a:lnTo>
                  <a:pt x="46" y="132"/>
                </a:lnTo>
                <a:lnTo>
                  <a:pt x="48" y="128"/>
                </a:lnTo>
                <a:lnTo>
                  <a:pt x="52" y="126"/>
                </a:lnTo>
                <a:lnTo>
                  <a:pt x="52" y="126"/>
                </a:lnTo>
                <a:lnTo>
                  <a:pt x="56" y="128"/>
                </a:lnTo>
                <a:lnTo>
                  <a:pt x="58" y="132"/>
                </a:lnTo>
                <a:lnTo>
                  <a:pt x="58" y="132"/>
                </a:lnTo>
                <a:lnTo>
                  <a:pt x="56" y="136"/>
                </a:lnTo>
                <a:lnTo>
                  <a:pt x="52" y="136"/>
                </a:lnTo>
                <a:lnTo>
                  <a:pt x="52" y="136"/>
                </a:lnTo>
                <a:close/>
                <a:moveTo>
                  <a:pt x="72" y="136"/>
                </a:moveTo>
                <a:lnTo>
                  <a:pt x="72" y="136"/>
                </a:lnTo>
                <a:lnTo>
                  <a:pt x="68" y="136"/>
                </a:lnTo>
                <a:lnTo>
                  <a:pt x="66" y="132"/>
                </a:lnTo>
                <a:lnTo>
                  <a:pt x="66" y="132"/>
                </a:lnTo>
                <a:lnTo>
                  <a:pt x="68" y="128"/>
                </a:lnTo>
                <a:lnTo>
                  <a:pt x="72" y="126"/>
                </a:lnTo>
                <a:lnTo>
                  <a:pt x="72" y="126"/>
                </a:lnTo>
                <a:lnTo>
                  <a:pt x="76" y="128"/>
                </a:lnTo>
                <a:lnTo>
                  <a:pt x="76" y="132"/>
                </a:lnTo>
                <a:lnTo>
                  <a:pt x="76" y="132"/>
                </a:lnTo>
                <a:lnTo>
                  <a:pt x="76" y="136"/>
                </a:lnTo>
                <a:lnTo>
                  <a:pt x="72" y="136"/>
                </a:lnTo>
                <a:lnTo>
                  <a:pt x="72" y="136"/>
                </a:lnTo>
                <a:close/>
                <a:moveTo>
                  <a:pt x="90" y="140"/>
                </a:moveTo>
                <a:lnTo>
                  <a:pt x="90" y="140"/>
                </a:lnTo>
                <a:lnTo>
                  <a:pt x="86" y="140"/>
                </a:lnTo>
                <a:lnTo>
                  <a:pt x="84" y="138"/>
                </a:lnTo>
                <a:lnTo>
                  <a:pt x="82" y="134"/>
                </a:lnTo>
                <a:lnTo>
                  <a:pt x="80" y="130"/>
                </a:lnTo>
                <a:lnTo>
                  <a:pt x="80" y="130"/>
                </a:lnTo>
                <a:lnTo>
                  <a:pt x="82" y="128"/>
                </a:lnTo>
                <a:lnTo>
                  <a:pt x="84" y="124"/>
                </a:lnTo>
                <a:lnTo>
                  <a:pt x="86" y="122"/>
                </a:lnTo>
                <a:lnTo>
                  <a:pt x="90" y="120"/>
                </a:lnTo>
                <a:lnTo>
                  <a:pt x="90" y="120"/>
                </a:lnTo>
                <a:lnTo>
                  <a:pt x="94" y="122"/>
                </a:lnTo>
                <a:lnTo>
                  <a:pt x="98" y="124"/>
                </a:lnTo>
                <a:lnTo>
                  <a:pt x="100" y="128"/>
                </a:lnTo>
                <a:lnTo>
                  <a:pt x="100" y="130"/>
                </a:lnTo>
                <a:lnTo>
                  <a:pt x="100" y="130"/>
                </a:lnTo>
                <a:lnTo>
                  <a:pt x="100" y="134"/>
                </a:lnTo>
                <a:lnTo>
                  <a:pt x="98" y="138"/>
                </a:lnTo>
                <a:lnTo>
                  <a:pt x="94" y="140"/>
                </a:lnTo>
                <a:lnTo>
                  <a:pt x="90" y="140"/>
                </a:lnTo>
                <a:lnTo>
                  <a:pt x="90" y="140"/>
                </a:lnTo>
                <a:close/>
                <a:moveTo>
                  <a:pt x="110" y="136"/>
                </a:moveTo>
                <a:lnTo>
                  <a:pt x="110" y="136"/>
                </a:lnTo>
                <a:lnTo>
                  <a:pt x="106" y="136"/>
                </a:lnTo>
                <a:lnTo>
                  <a:pt x="104" y="132"/>
                </a:lnTo>
                <a:lnTo>
                  <a:pt x="104" y="132"/>
                </a:lnTo>
                <a:lnTo>
                  <a:pt x="106" y="128"/>
                </a:lnTo>
                <a:lnTo>
                  <a:pt x="110" y="126"/>
                </a:lnTo>
                <a:lnTo>
                  <a:pt x="110" y="126"/>
                </a:lnTo>
                <a:lnTo>
                  <a:pt x="114" y="128"/>
                </a:lnTo>
                <a:lnTo>
                  <a:pt x="116" y="132"/>
                </a:lnTo>
                <a:lnTo>
                  <a:pt x="116" y="132"/>
                </a:lnTo>
                <a:lnTo>
                  <a:pt x="114" y="136"/>
                </a:lnTo>
                <a:lnTo>
                  <a:pt x="110" y="136"/>
                </a:lnTo>
                <a:lnTo>
                  <a:pt x="110" y="136"/>
                </a:lnTo>
                <a:close/>
                <a:moveTo>
                  <a:pt x="130" y="136"/>
                </a:moveTo>
                <a:lnTo>
                  <a:pt x="130" y="136"/>
                </a:lnTo>
                <a:lnTo>
                  <a:pt x="126" y="136"/>
                </a:lnTo>
                <a:lnTo>
                  <a:pt x="124" y="132"/>
                </a:lnTo>
                <a:lnTo>
                  <a:pt x="124" y="132"/>
                </a:lnTo>
                <a:lnTo>
                  <a:pt x="126" y="128"/>
                </a:lnTo>
                <a:lnTo>
                  <a:pt x="130" y="126"/>
                </a:lnTo>
                <a:lnTo>
                  <a:pt x="130" y="126"/>
                </a:lnTo>
                <a:lnTo>
                  <a:pt x="134" y="128"/>
                </a:lnTo>
                <a:lnTo>
                  <a:pt x="136" y="132"/>
                </a:lnTo>
                <a:lnTo>
                  <a:pt x="136" y="132"/>
                </a:lnTo>
                <a:lnTo>
                  <a:pt x="134" y="136"/>
                </a:lnTo>
                <a:lnTo>
                  <a:pt x="130" y="136"/>
                </a:lnTo>
                <a:lnTo>
                  <a:pt x="130" y="136"/>
                </a:lnTo>
                <a:close/>
                <a:moveTo>
                  <a:pt x="172" y="108"/>
                </a:moveTo>
                <a:lnTo>
                  <a:pt x="172" y="108"/>
                </a:lnTo>
                <a:lnTo>
                  <a:pt x="170" y="114"/>
                </a:lnTo>
                <a:lnTo>
                  <a:pt x="164" y="116"/>
                </a:lnTo>
                <a:lnTo>
                  <a:pt x="18" y="116"/>
                </a:lnTo>
                <a:lnTo>
                  <a:pt x="18" y="116"/>
                </a:lnTo>
                <a:lnTo>
                  <a:pt x="12" y="114"/>
                </a:lnTo>
                <a:lnTo>
                  <a:pt x="10" y="108"/>
                </a:lnTo>
                <a:lnTo>
                  <a:pt x="10" y="18"/>
                </a:lnTo>
                <a:lnTo>
                  <a:pt x="10" y="18"/>
                </a:lnTo>
                <a:lnTo>
                  <a:pt x="12" y="14"/>
                </a:lnTo>
                <a:lnTo>
                  <a:pt x="18" y="12"/>
                </a:lnTo>
                <a:lnTo>
                  <a:pt x="52" y="12"/>
                </a:lnTo>
                <a:lnTo>
                  <a:pt x="130" y="12"/>
                </a:lnTo>
                <a:lnTo>
                  <a:pt x="164" y="12"/>
                </a:lnTo>
                <a:lnTo>
                  <a:pt x="164" y="12"/>
                </a:lnTo>
                <a:lnTo>
                  <a:pt x="170" y="14"/>
                </a:lnTo>
                <a:lnTo>
                  <a:pt x="172" y="18"/>
                </a:lnTo>
                <a:lnTo>
                  <a:pt x="172" y="108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anchorCtr="0" anchor="t" bIns="71975" lIns="143975" spcFirstLastPara="1" rIns="143975" wrap="square" tIns="71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8"/>
          <p:cNvGrpSpPr/>
          <p:nvPr/>
        </p:nvGrpSpPr>
        <p:grpSpPr>
          <a:xfrm>
            <a:off x="1007959" y="3549295"/>
            <a:ext cx="361475" cy="423115"/>
            <a:chOff x="12713" y="518"/>
            <a:chExt cx="488" cy="520"/>
          </a:xfrm>
        </p:grpSpPr>
        <p:sp>
          <p:nvSpPr>
            <p:cNvPr id="422" name="Google Shape;422;p8"/>
            <p:cNvSpPr/>
            <p:nvPr/>
          </p:nvSpPr>
          <p:spPr>
            <a:xfrm>
              <a:off x="12713" y="694"/>
              <a:ext cx="160" cy="101"/>
            </a:xfrm>
            <a:custGeom>
              <a:rect b="b" l="l" r="r" t="t"/>
              <a:pathLst>
                <a:path extrusionOk="0" h="37" w="59">
                  <a:moveTo>
                    <a:pt x="5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2" y="2"/>
                    <a:pt x="2" y="6"/>
                  </a:cubicBezTo>
                  <a:cubicBezTo>
                    <a:pt x="1" y="9"/>
                    <a:pt x="0" y="13"/>
                    <a:pt x="0" y="18"/>
                  </a:cubicBezTo>
                  <a:cubicBezTo>
                    <a:pt x="0" y="23"/>
                    <a:pt x="1" y="27"/>
                    <a:pt x="2" y="31"/>
                  </a:cubicBezTo>
                  <a:cubicBezTo>
                    <a:pt x="2" y="34"/>
                    <a:pt x="6" y="37"/>
                    <a:pt x="9" y="37"/>
                  </a:cubicBezTo>
                  <a:cubicBezTo>
                    <a:pt x="59" y="37"/>
                    <a:pt x="59" y="37"/>
                    <a:pt x="59" y="3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62250" lIns="124500" spcFirstLastPara="1" rIns="124500" wrap="square" tIns="62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2821" y="827"/>
              <a:ext cx="282" cy="181"/>
            </a:xfrm>
            <a:custGeom>
              <a:rect b="b" l="l" r="r" t="t"/>
              <a:pathLst>
                <a:path extrusionOk="0" h="67" w="104">
                  <a:moveTo>
                    <a:pt x="79" y="67"/>
                  </a:moveTo>
                  <a:cubicBezTo>
                    <a:pt x="65" y="67"/>
                    <a:pt x="49" y="67"/>
                    <a:pt x="39" y="63"/>
                  </a:cubicBezTo>
                  <a:cubicBezTo>
                    <a:pt x="30" y="60"/>
                    <a:pt x="25" y="56"/>
                    <a:pt x="17" y="50"/>
                  </a:cubicBezTo>
                  <a:cubicBezTo>
                    <a:pt x="12" y="47"/>
                    <a:pt x="4" y="34"/>
                    <a:pt x="1" y="29"/>
                  </a:cubicBezTo>
                  <a:cubicBezTo>
                    <a:pt x="0" y="26"/>
                    <a:pt x="1" y="23"/>
                    <a:pt x="3" y="21"/>
                  </a:cubicBezTo>
                  <a:cubicBezTo>
                    <a:pt x="6" y="19"/>
                    <a:pt x="10" y="20"/>
                    <a:pt x="12" y="23"/>
                  </a:cubicBezTo>
                  <a:cubicBezTo>
                    <a:pt x="16" y="30"/>
                    <a:pt x="22" y="39"/>
                    <a:pt x="24" y="40"/>
                  </a:cubicBezTo>
                  <a:cubicBezTo>
                    <a:pt x="32" y="46"/>
                    <a:pt x="36" y="49"/>
                    <a:pt x="44" y="52"/>
                  </a:cubicBezTo>
                  <a:cubicBezTo>
                    <a:pt x="52" y="55"/>
                    <a:pt x="67" y="55"/>
                    <a:pt x="79" y="55"/>
                  </a:cubicBezTo>
                  <a:cubicBezTo>
                    <a:pt x="84" y="55"/>
                    <a:pt x="85" y="51"/>
                    <a:pt x="85" y="49"/>
                  </a:cubicBezTo>
                  <a:cubicBezTo>
                    <a:pt x="85" y="45"/>
                    <a:pt x="86" y="41"/>
                    <a:pt x="87" y="37"/>
                  </a:cubicBezTo>
                  <a:cubicBezTo>
                    <a:pt x="91" y="27"/>
                    <a:pt x="92" y="12"/>
                    <a:pt x="92" y="6"/>
                  </a:cubicBezTo>
                  <a:cubicBezTo>
                    <a:pt x="92" y="3"/>
                    <a:pt x="95" y="0"/>
                    <a:pt x="98" y="0"/>
                  </a:cubicBezTo>
                  <a:cubicBezTo>
                    <a:pt x="101" y="0"/>
                    <a:pt x="104" y="3"/>
                    <a:pt x="104" y="6"/>
                  </a:cubicBezTo>
                  <a:cubicBezTo>
                    <a:pt x="104" y="13"/>
                    <a:pt x="103" y="29"/>
                    <a:pt x="99" y="41"/>
                  </a:cubicBezTo>
                  <a:cubicBezTo>
                    <a:pt x="98" y="44"/>
                    <a:pt x="97" y="47"/>
                    <a:pt x="97" y="49"/>
                  </a:cubicBezTo>
                  <a:cubicBezTo>
                    <a:pt x="97" y="60"/>
                    <a:pt x="90" y="67"/>
                    <a:pt x="79" y="67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62250" lIns="124500" spcFirstLastPara="1" rIns="124500" wrap="square" tIns="62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2968" y="976"/>
              <a:ext cx="32" cy="62"/>
            </a:xfrm>
            <a:custGeom>
              <a:rect b="b" l="l" r="r" t="t"/>
              <a:pathLst>
                <a:path extrusionOk="0" h="23" w="12">
                  <a:moveTo>
                    <a:pt x="6" y="23"/>
                  </a:moveTo>
                  <a:cubicBezTo>
                    <a:pt x="3" y="23"/>
                    <a:pt x="0" y="21"/>
                    <a:pt x="0" y="1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21"/>
                    <a:pt x="9" y="23"/>
                    <a:pt x="6" y="23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62250" lIns="124500" spcFirstLastPara="1" rIns="124500" wrap="square" tIns="62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2718" y="759"/>
              <a:ext cx="55" cy="228"/>
            </a:xfrm>
            <a:custGeom>
              <a:rect b="b" l="l" r="r" t="t"/>
              <a:pathLst>
                <a:path extrusionOk="0" h="84" w="20">
                  <a:moveTo>
                    <a:pt x="14" y="84"/>
                  </a:moveTo>
                  <a:cubicBezTo>
                    <a:pt x="10" y="84"/>
                    <a:pt x="8" y="81"/>
                    <a:pt x="8" y="7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3"/>
                    <a:pt x="7" y="50"/>
                    <a:pt x="6" y="46"/>
                  </a:cubicBezTo>
                  <a:cubicBezTo>
                    <a:pt x="3" y="38"/>
                    <a:pt x="0" y="28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26"/>
                    <a:pt x="15" y="35"/>
                    <a:pt x="17" y="42"/>
                  </a:cubicBezTo>
                  <a:cubicBezTo>
                    <a:pt x="19" y="47"/>
                    <a:pt x="20" y="51"/>
                    <a:pt x="20" y="55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81"/>
                    <a:pt x="17" y="84"/>
                    <a:pt x="14" y="84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62250" lIns="124500" spcFirstLastPara="1" rIns="124500" wrap="square" tIns="62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2718" y="518"/>
              <a:ext cx="396" cy="249"/>
            </a:xfrm>
            <a:custGeom>
              <a:rect b="b" l="l" r="r" t="t"/>
              <a:pathLst>
                <a:path extrusionOk="0" h="92" w="146">
                  <a:moveTo>
                    <a:pt x="6" y="92"/>
                  </a:moveTo>
                  <a:cubicBezTo>
                    <a:pt x="3" y="92"/>
                    <a:pt x="0" y="90"/>
                    <a:pt x="0" y="8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17" y="0"/>
                    <a:pt x="146" y="27"/>
                    <a:pt x="146" y="63"/>
                  </a:cubicBezTo>
                  <a:cubicBezTo>
                    <a:pt x="146" y="67"/>
                    <a:pt x="144" y="69"/>
                    <a:pt x="140" y="69"/>
                  </a:cubicBezTo>
                  <a:cubicBezTo>
                    <a:pt x="137" y="69"/>
                    <a:pt x="134" y="67"/>
                    <a:pt x="134" y="63"/>
                  </a:cubicBezTo>
                  <a:cubicBezTo>
                    <a:pt x="134" y="33"/>
                    <a:pt x="111" y="12"/>
                    <a:pt x="79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37" y="12"/>
                    <a:pt x="12" y="37"/>
                    <a:pt x="12" y="67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90"/>
                    <a:pt x="9" y="92"/>
                    <a:pt x="6" y="92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62250" lIns="124500" spcFirstLastPara="1" rIns="124500" wrap="square" tIns="62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2829" y="627"/>
              <a:ext cx="372" cy="235"/>
            </a:xfrm>
            <a:custGeom>
              <a:rect b="b" l="l" r="r" t="t"/>
              <a:pathLst>
                <a:path extrusionOk="0" h="87" w="137">
                  <a:moveTo>
                    <a:pt x="135" y="19"/>
                  </a:moveTo>
                  <a:cubicBezTo>
                    <a:pt x="134" y="11"/>
                    <a:pt x="131" y="8"/>
                    <a:pt x="119" y="5"/>
                  </a:cubicBezTo>
                  <a:cubicBezTo>
                    <a:pt x="119" y="5"/>
                    <a:pt x="104" y="0"/>
                    <a:pt x="84" y="0"/>
                  </a:cubicBezTo>
                  <a:cubicBezTo>
                    <a:pt x="62" y="0"/>
                    <a:pt x="42" y="2"/>
                    <a:pt x="34" y="4"/>
                  </a:cubicBezTo>
                  <a:cubicBezTo>
                    <a:pt x="26" y="5"/>
                    <a:pt x="14" y="13"/>
                    <a:pt x="10" y="16"/>
                  </a:cubicBezTo>
                  <a:cubicBezTo>
                    <a:pt x="6" y="19"/>
                    <a:pt x="0" y="23"/>
                    <a:pt x="0" y="3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6" y="66"/>
                    <a:pt x="10" y="69"/>
                  </a:cubicBezTo>
                  <a:cubicBezTo>
                    <a:pt x="15" y="72"/>
                    <a:pt x="28" y="80"/>
                    <a:pt x="36" y="82"/>
                  </a:cubicBezTo>
                  <a:cubicBezTo>
                    <a:pt x="45" y="84"/>
                    <a:pt x="63" y="87"/>
                    <a:pt x="84" y="87"/>
                  </a:cubicBezTo>
                  <a:cubicBezTo>
                    <a:pt x="105" y="87"/>
                    <a:pt x="115" y="84"/>
                    <a:pt x="123" y="80"/>
                  </a:cubicBezTo>
                  <a:cubicBezTo>
                    <a:pt x="131" y="76"/>
                    <a:pt x="133" y="61"/>
                    <a:pt x="135" y="54"/>
                  </a:cubicBezTo>
                  <a:cubicBezTo>
                    <a:pt x="137" y="46"/>
                    <a:pt x="137" y="28"/>
                    <a:pt x="135" y="19"/>
                  </a:cubicBezTo>
                  <a:close/>
                  <a:moveTo>
                    <a:pt x="35" y="70"/>
                  </a:moveTo>
                  <a:cubicBezTo>
                    <a:pt x="34" y="70"/>
                    <a:pt x="33" y="70"/>
                    <a:pt x="32" y="69"/>
                  </a:cubicBezTo>
                  <a:cubicBezTo>
                    <a:pt x="27" y="58"/>
                    <a:pt x="25" y="33"/>
                    <a:pt x="32" y="17"/>
                  </a:cubicBezTo>
                  <a:cubicBezTo>
                    <a:pt x="33" y="16"/>
                    <a:pt x="34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6"/>
                    <a:pt x="37" y="17"/>
                    <a:pt x="37" y="18"/>
                  </a:cubicBezTo>
                  <a:cubicBezTo>
                    <a:pt x="35" y="34"/>
                    <a:pt x="36" y="56"/>
                    <a:pt x="37" y="68"/>
                  </a:cubicBezTo>
                  <a:cubicBezTo>
                    <a:pt x="37" y="69"/>
                    <a:pt x="36" y="70"/>
                    <a:pt x="35" y="70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62250" lIns="124500" spcFirstLastPara="1" rIns="124500" wrap="square" tIns="62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8"/>
          <p:cNvGrpSpPr/>
          <p:nvPr/>
        </p:nvGrpSpPr>
        <p:grpSpPr>
          <a:xfrm>
            <a:off x="958177" y="4074118"/>
            <a:ext cx="391196" cy="438368"/>
            <a:chOff x="1874838" y="2401888"/>
            <a:chExt cx="631825" cy="644526"/>
          </a:xfrm>
        </p:grpSpPr>
        <p:sp>
          <p:nvSpPr>
            <p:cNvPr id="429" name="Google Shape;429;p8"/>
            <p:cNvSpPr/>
            <p:nvPr/>
          </p:nvSpPr>
          <p:spPr>
            <a:xfrm>
              <a:off x="2092325" y="2486026"/>
              <a:ext cx="28575" cy="107950"/>
            </a:xfrm>
            <a:custGeom>
              <a:rect b="b" l="l" r="r" t="t"/>
              <a:pathLst>
                <a:path extrusionOk="0" h="256" w="67">
                  <a:moveTo>
                    <a:pt x="34" y="256"/>
                  </a:moveTo>
                  <a:lnTo>
                    <a:pt x="34" y="256"/>
                  </a:lnTo>
                  <a:cubicBezTo>
                    <a:pt x="15" y="256"/>
                    <a:pt x="0" y="241"/>
                    <a:pt x="0" y="22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lnTo>
                    <a:pt x="67" y="223"/>
                  </a:lnTo>
                  <a:cubicBezTo>
                    <a:pt x="67" y="241"/>
                    <a:pt x="52" y="256"/>
                    <a:pt x="34" y="256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981200" y="2662238"/>
              <a:ext cx="36513" cy="36513"/>
            </a:xfrm>
            <a:custGeom>
              <a:rect b="b" l="l" r="r" t="t"/>
              <a:pathLst>
                <a:path extrusionOk="0" h="87" w="86">
                  <a:moveTo>
                    <a:pt x="86" y="87"/>
                  </a:moveTo>
                  <a:lnTo>
                    <a:pt x="86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036763" y="2662238"/>
              <a:ext cx="34925" cy="36513"/>
            </a:xfrm>
            <a:custGeom>
              <a:rect b="b" l="l" r="r" t="t"/>
              <a:pathLst>
                <a:path extrusionOk="0" h="87" w="86">
                  <a:moveTo>
                    <a:pt x="86" y="87"/>
                  </a:moveTo>
                  <a:lnTo>
                    <a:pt x="86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090738" y="2662238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981200" y="2717801"/>
              <a:ext cx="36513" cy="36513"/>
            </a:xfrm>
            <a:custGeom>
              <a:rect b="b" l="l" r="r" t="t"/>
              <a:pathLst>
                <a:path extrusionOk="0" h="87" w="86">
                  <a:moveTo>
                    <a:pt x="86" y="87"/>
                  </a:moveTo>
                  <a:lnTo>
                    <a:pt x="86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2036763" y="2717801"/>
              <a:ext cx="34925" cy="36513"/>
            </a:xfrm>
            <a:custGeom>
              <a:rect b="b" l="l" r="r" t="t"/>
              <a:pathLst>
                <a:path extrusionOk="0" h="87" w="86">
                  <a:moveTo>
                    <a:pt x="86" y="87"/>
                  </a:moveTo>
                  <a:lnTo>
                    <a:pt x="86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090738" y="2717801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981200" y="2773363"/>
              <a:ext cx="36513" cy="36513"/>
            </a:xfrm>
            <a:custGeom>
              <a:rect b="b" l="l" r="r" t="t"/>
              <a:pathLst>
                <a:path extrusionOk="0" h="87" w="86">
                  <a:moveTo>
                    <a:pt x="86" y="87"/>
                  </a:moveTo>
                  <a:lnTo>
                    <a:pt x="86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2036763" y="2773363"/>
              <a:ext cx="34925" cy="36513"/>
            </a:xfrm>
            <a:custGeom>
              <a:rect b="b" l="l" r="r" t="t"/>
              <a:pathLst>
                <a:path extrusionOk="0" h="87" w="86">
                  <a:moveTo>
                    <a:pt x="86" y="87"/>
                  </a:moveTo>
                  <a:lnTo>
                    <a:pt x="86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2090738" y="2773363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981200" y="2828926"/>
              <a:ext cx="36513" cy="36513"/>
            </a:xfrm>
            <a:custGeom>
              <a:rect b="b" l="l" r="r" t="t"/>
              <a:pathLst>
                <a:path extrusionOk="0" h="87" w="86">
                  <a:moveTo>
                    <a:pt x="86" y="87"/>
                  </a:moveTo>
                  <a:lnTo>
                    <a:pt x="86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2036763" y="2828926"/>
              <a:ext cx="34925" cy="36513"/>
            </a:xfrm>
            <a:custGeom>
              <a:rect b="b" l="l" r="r" t="t"/>
              <a:pathLst>
                <a:path extrusionOk="0" h="87" w="86">
                  <a:moveTo>
                    <a:pt x="86" y="87"/>
                  </a:moveTo>
                  <a:lnTo>
                    <a:pt x="86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2090738" y="2828926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2259013" y="2490788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2314575" y="2490788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370138" y="2490788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2259013" y="2546351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2314575" y="2546351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370138" y="2546351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2259013" y="2600326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2314575" y="2600326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2370138" y="2600326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2259013" y="2655888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2314575" y="2655888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2370138" y="2655888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59013" y="2711451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314575" y="2711451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370138" y="2711451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259013" y="2767013"/>
              <a:ext cx="36513" cy="36513"/>
            </a:xfrm>
            <a:custGeom>
              <a:rect b="b" l="l" r="r" t="t"/>
              <a:pathLst>
                <a:path extrusionOk="0" h="86" w="87">
                  <a:moveTo>
                    <a:pt x="87" y="86"/>
                  </a:moveTo>
                  <a:lnTo>
                    <a:pt x="87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2314575" y="2767013"/>
              <a:ext cx="36513" cy="36513"/>
            </a:xfrm>
            <a:custGeom>
              <a:rect b="b" l="l" r="r" t="t"/>
              <a:pathLst>
                <a:path extrusionOk="0" h="86" w="87">
                  <a:moveTo>
                    <a:pt x="87" y="86"/>
                  </a:moveTo>
                  <a:lnTo>
                    <a:pt x="87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370138" y="2767013"/>
              <a:ext cx="36513" cy="36513"/>
            </a:xfrm>
            <a:custGeom>
              <a:rect b="b" l="l" r="r" t="t"/>
              <a:pathLst>
                <a:path extrusionOk="0" h="86" w="87">
                  <a:moveTo>
                    <a:pt x="87" y="86"/>
                  </a:moveTo>
                  <a:lnTo>
                    <a:pt x="87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2259013" y="2822576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2314575" y="2822576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370138" y="2822576"/>
              <a:ext cx="36513" cy="36513"/>
            </a:xfrm>
            <a:custGeom>
              <a:rect b="b" l="l" r="r" t="t"/>
              <a:pathLst>
                <a:path extrusionOk="0" h="87" w="87">
                  <a:moveTo>
                    <a:pt x="87" y="87"/>
                  </a:moveTo>
                  <a:lnTo>
                    <a:pt x="87" y="87"/>
                  </a:ln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2259013" y="2878138"/>
              <a:ext cx="36513" cy="36513"/>
            </a:xfrm>
            <a:custGeom>
              <a:rect b="b" l="l" r="r" t="t"/>
              <a:pathLst>
                <a:path extrusionOk="0" h="86" w="87">
                  <a:moveTo>
                    <a:pt x="87" y="86"/>
                  </a:moveTo>
                  <a:lnTo>
                    <a:pt x="87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2314575" y="2878138"/>
              <a:ext cx="36513" cy="36513"/>
            </a:xfrm>
            <a:custGeom>
              <a:rect b="b" l="l" r="r" t="t"/>
              <a:pathLst>
                <a:path extrusionOk="0" h="86" w="87">
                  <a:moveTo>
                    <a:pt x="87" y="86"/>
                  </a:moveTo>
                  <a:lnTo>
                    <a:pt x="87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2370138" y="2878138"/>
              <a:ext cx="36513" cy="36513"/>
            </a:xfrm>
            <a:custGeom>
              <a:rect b="b" l="l" r="r" t="t"/>
              <a:pathLst>
                <a:path extrusionOk="0" h="86" w="87">
                  <a:moveTo>
                    <a:pt x="87" y="86"/>
                  </a:moveTo>
                  <a:lnTo>
                    <a:pt x="87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6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874838" y="2401888"/>
              <a:ext cx="631825" cy="628650"/>
            </a:xfrm>
            <a:custGeom>
              <a:rect b="b" l="l" r="r" t="t"/>
              <a:pathLst>
                <a:path extrusionOk="0" h="1499" w="1505">
                  <a:moveTo>
                    <a:pt x="1505" y="1499"/>
                  </a:moveTo>
                  <a:lnTo>
                    <a:pt x="1505" y="1499"/>
                  </a:lnTo>
                  <a:lnTo>
                    <a:pt x="1218" y="1499"/>
                  </a:lnTo>
                  <a:cubicBezTo>
                    <a:pt x="1200" y="1499"/>
                    <a:pt x="1185" y="1484"/>
                    <a:pt x="1185" y="1466"/>
                  </a:cubicBezTo>
                  <a:cubicBezTo>
                    <a:pt x="1185" y="1447"/>
                    <a:pt x="1200" y="1432"/>
                    <a:pt x="1218" y="1432"/>
                  </a:cubicBezTo>
                  <a:lnTo>
                    <a:pt x="1438" y="1432"/>
                  </a:lnTo>
                  <a:lnTo>
                    <a:pt x="1438" y="1340"/>
                  </a:lnTo>
                  <a:lnTo>
                    <a:pt x="1309" y="1340"/>
                  </a:lnTo>
                  <a:lnTo>
                    <a:pt x="1309" y="118"/>
                  </a:lnTo>
                  <a:cubicBezTo>
                    <a:pt x="1309" y="90"/>
                    <a:pt x="1286" y="67"/>
                    <a:pt x="1258" y="67"/>
                  </a:cubicBezTo>
                  <a:lnTo>
                    <a:pt x="927" y="67"/>
                  </a:lnTo>
                  <a:cubicBezTo>
                    <a:pt x="899" y="67"/>
                    <a:pt x="876" y="90"/>
                    <a:pt x="876" y="118"/>
                  </a:cubicBezTo>
                  <a:lnTo>
                    <a:pt x="876" y="1340"/>
                  </a:lnTo>
                  <a:lnTo>
                    <a:pt x="644" y="1340"/>
                  </a:lnTo>
                  <a:lnTo>
                    <a:pt x="644" y="509"/>
                  </a:lnTo>
                  <a:cubicBezTo>
                    <a:pt x="644" y="480"/>
                    <a:pt x="621" y="457"/>
                    <a:pt x="593" y="457"/>
                  </a:cubicBezTo>
                  <a:lnTo>
                    <a:pt x="263" y="457"/>
                  </a:lnTo>
                  <a:cubicBezTo>
                    <a:pt x="234" y="457"/>
                    <a:pt x="211" y="480"/>
                    <a:pt x="211" y="509"/>
                  </a:cubicBezTo>
                  <a:lnTo>
                    <a:pt x="211" y="1340"/>
                  </a:lnTo>
                  <a:lnTo>
                    <a:pt x="66" y="1340"/>
                  </a:lnTo>
                  <a:lnTo>
                    <a:pt x="66" y="1432"/>
                  </a:lnTo>
                  <a:lnTo>
                    <a:pt x="984" y="1432"/>
                  </a:lnTo>
                  <a:cubicBezTo>
                    <a:pt x="1002" y="1432"/>
                    <a:pt x="1017" y="1447"/>
                    <a:pt x="1017" y="1466"/>
                  </a:cubicBezTo>
                  <a:cubicBezTo>
                    <a:pt x="1017" y="1484"/>
                    <a:pt x="1002" y="1499"/>
                    <a:pt x="984" y="1499"/>
                  </a:cubicBezTo>
                  <a:lnTo>
                    <a:pt x="0" y="1499"/>
                  </a:lnTo>
                  <a:lnTo>
                    <a:pt x="0" y="1274"/>
                  </a:lnTo>
                  <a:lnTo>
                    <a:pt x="145" y="1274"/>
                  </a:lnTo>
                  <a:lnTo>
                    <a:pt x="145" y="509"/>
                  </a:lnTo>
                  <a:cubicBezTo>
                    <a:pt x="145" y="444"/>
                    <a:pt x="198" y="391"/>
                    <a:pt x="263" y="391"/>
                  </a:cubicBezTo>
                  <a:lnTo>
                    <a:pt x="593" y="391"/>
                  </a:lnTo>
                  <a:cubicBezTo>
                    <a:pt x="658" y="391"/>
                    <a:pt x="711" y="444"/>
                    <a:pt x="711" y="509"/>
                  </a:cubicBezTo>
                  <a:lnTo>
                    <a:pt x="711" y="1274"/>
                  </a:lnTo>
                  <a:lnTo>
                    <a:pt x="809" y="1274"/>
                  </a:lnTo>
                  <a:lnTo>
                    <a:pt x="809" y="118"/>
                  </a:lnTo>
                  <a:cubicBezTo>
                    <a:pt x="809" y="53"/>
                    <a:pt x="862" y="0"/>
                    <a:pt x="927" y="0"/>
                  </a:cubicBezTo>
                  <a:lnTo>
                    <a:pt x="1258" y="0"/>
                  </a:lnTo>
                  <a:cubicBezTo>
                    <a:pt x="1323" y="0"/>
                    <a:pt x="1376" y="53"/>
                    <a:pt x="1376" y="118"/>
                  </a:cubicBezTo>
                  <a:lnTo>
                    <a:pt x="1376" y="1274"/>
                  </a:lnTo>
                  <a:lnTo>
                    <a:pt x="1505" y="1274"/>
                  </a:lnTo>
                  <a:lnTo>
                    <a:pt x="1505" y="1499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2257425" y="2987676"/>
              <a:ext cx="58738" cy="58738"/>
            </a:xfrm>
            <a:custGeom>
              <a:rect b="b" l="l" r="r" t="t"/>
              <a:pathLst>
                <a:path extrusionOk="0" h="139" w="139">
                  <a:moveTo>
                    <a:pt x="139" y="70"/>
                  </a:moveTo>
                  <a:lnTo>
                    <a:pt x="139" y="70"/>
                  </a:lnTo>
                  <a:cubicBezTo>
                    <a:pt x="139" y="108"/>
                    <a:pt x="107" y="139"/>
                    <a:pt x="69" y="139"/>
                  </a:cubicBezTo>
                  <a:cubicBezTo>
                    <a:pt x="31" y="139"/>
                    <a:pt x="0" y="108"/>
                    <a:pt x="0" y="70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70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2354263" y="2987676"/>
              <a:ext cx="58738" cy="58738"/>
            </a:xfrm>
            <a:custGeom>
              <a:rect b="b" l="l" r="r" t="t"/>
              <a:pathLst>
                <a:path extrusionOk="0" h="139" w="138">
                  <a:moveTo>
                    <a:pt x="138" y="70"/>
                  </a:moveTo>
                  <a:lnTo>
                    <a:pt x="138" y="70"/>
                  </a:lnTo>
                  <a:cubicBezTo>
                    <a:pt x="138" y="108"/>
                    <a:pt x="107" y="139"/>
                    <a:pt x="69" y="139"/>
                  </a:cubicBezTo>
                  <a:cubicBezTo>
                    <a:pt x="31" y="139"/>
                    <a:pt x="0" y="108"/>
                    <a:pt x="0" y="70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8"/>
          <p:cNvSpPr txBox="1"/>
          <p:nvPr/>
        </p:nvSpPr>
        <p:spPr>
          <a:xfrm>
            <a:off x="1772661" y="2384417"/>
            <a:ext cx="2224885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Easy integration,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Quick application rollout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8"/>
          <p:cNvSpPr txBox="1"/>
          <p:nvPr/>
        </p:nvSpPr>
        <p:spPr>
          <a:xfrm>
            <a:off x="7826329" y="2426448"/>
            <a:ext cx="2522959" cy="393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Arial"/>
              <a:buNone/>
            </a:pPr>
            <a:r>
              <a:rPr b="0" i="0" lang="en-US" sz="98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Unified application integration management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p8"/>
          <p:cNvGrpSpPr/>
          <p:nvPr/>
        </p:nvGrpSpPr>
        <p:grpSpPr>
          <a:xfrm>
            <a:off x="10203605" y="3704883"/>
            <a:ext cx="316107" cy="347235"/>
            <a:chOff x="1407898" y="4208755"/>
            <a:chExt cx="236539" cy="236533"/>
          </a:xfrm>
        </p:grpSpPr>
        <p:sp>
          <p:nvSpPr>
            <p:cNvPr id="472" name="Google Shape;472;p8"/>
            <p:cNvSpPr/>
            <p:nvPr/>
          </p:nvSpPr>
          <p:spPr>
            <a:xfrm>
              <a:off x="1407898" y="4208755"/>
              <a:ext cx="236539" cy="236533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4000">
                  <a:srgbClr val="BFBFBF"/>
                </a:gs>
                <a:gs pos="76000">
                  <a:srgbClr val="7F7F7F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71975" lIns="143975" spcFirstLastPara="1" rIns="143975" wrap="square" tIns="71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" name="Google Shape;473;p8"/>
            <p:cNvGrpSpPr/>
            <p:nvPr/>
          </p:nvGrpSpPr>
          <p:grpSpPr>
            <a:xfrm>
              <a:off x="1431706" y="4220643"/>
              <a:ext cx="200328" cy="200323"/>
              <a:chOff x="28602428" y="3356916"/>
              <a:chExt cx="489093" cy="489094"/>
            </a:xfrm>
          </p:grpSpPr>
          <p:grpSp>
            <p:nvGrpSpPr>
              <p:cNvPr id="474" name="Google Shape;474;p8"/>
              <p:cNvGrpSpPr/>
              <p:nvPr/>
            </p:nvGrpSpPr>
            <p:grpSpPr>
              <a:xfrm>
                <a:off x="28602428" y="3545209"/>
                <a:ext cx="489093" cy="112504"/>
                <a:chOff x="28640376" y="3545209"/>
                <a:chExt cx="489093" cy="112504"/>
              </a:xfrm>
            </p:grpSpPr>
            <p:pic>
              <p:nvPicPr>
                <p:cNvPr id="475" name="Google Shape;475;p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9005718" y="3545213"/>
                  <a:ext cx="123751" cy="11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6" name="Google Shape;476;p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flipH="1">
                  <a:off x="28640376" y="3545209"/>
                  <a:ext cx="123751" cy="11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77" name="Google Shape;477;p8"/>
              <p:cNvGrpSpPr/>
              <p:nvPr/>
            </p:nvGrpSpPr>
            <p:grpSpPr>
              <a:xfrm rot="5400000">
                <a:off x="28602427" y="3545211"/>
                <a:ext cx="489094" cy="112504"/>
                <a:chOff x="29230411" y="3545210"/>
                <a:chExt cx="489094" cy="112504"/>
              </a:xfrm>
            </p:grpSpPr>
            <p:pic>
              <p:nvPicPr>
                <p:cNvPr id="478" name="Google Shape;478;p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flipH="1">
                  <a:off x="29595754" y="3545210"/>
                  <a:ext cx="123751" cy="1125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9" name="Google Shape;479;p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flipH="1" rot="10800000">
                  <a:off x="29230411" y="3545214"/>
                  <a:ext cx="123749" cy="11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269B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515" y="1599576"/>
            <a:ext cx="8485953" cy="4157193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9"/>
          <p:cNvSpPr/>
          <p:nvPr/>
        </p:nvSpPr>
        <p:spPr>
          <a:xfrm>
            <a:off x="786196" y="378473"/>
            <a:ext cx="10619607" cy="4974822"/>
          </a:xfrm>
          <a:prstGeom prst="roundRect">
            <a:avLst>
              <a:gd fmla="val 2953" name="adj"/>
            </a:avLst>
          </a:prstGeom>
          <a:solidFill>
            <a:srgbClr val="291863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-10911559" y="5498144"/>
            <a:ext cx="25472290" cy="2466000"/>
          </a:xfrm>
          <a:prstGeom prst="ellipse">
            <a:avLst/>
          </a:prstGeom>
          <a:solidFill>
            <a:srgbClr val="2918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ub module of EdgeGallery MECM which responsible for the orchestration  portal. | BestofVue" id="488" name="Google Shape;48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9902" y="6046467"/>
            <a:ext cx="2052098" cy="90816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9"/>
          <p:cNvSpPr txBox="1"/>
          <p:nvPr/>
        </p:nvSpPr>
        <p:spPr>
          <a:xfrm>
            <a:off x="1127182" y="665859"/>
            <a:ext cx="54427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EdgeGallery: Building Blocks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2196349" y="2017059"/>
            <a:ext cx="1308847" cy="753035"/>
          </a:xfrm>
          <a:prstGeom prst="cube">
            <a:avLst>
              <a:gd fmla="val 14888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 Portal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4169764" y="2017059"/>
            <a:ext cx="1308847" cy="753035"/>
          </a:xfrm>
          <a:prstGeom prst="cube">
            <a:avLst>
              <a:gd fmla="val 14888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"/>
          <p:cNvSpPr/>
          <p:nvPr/>
        </p:nvSpPr>
        <p:spPr>
          <a:xfrm>
            <a:off x="6258540" y="2017059"/>
            <a:ext cx="1308847" cy="753035"/>
          </a:xfrm>
          <a:prstGeom prst="cube">
            <a:avLst>
              <a:gd fmla="val 14888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9"/>
          <p:cNvSpPr/>
          <p:nvPr/>
        </p:nvSpPr>
        <p:spPr>
          <a:xfrm>
            <a:off x="6366255" y="1881882"/>
            <a:ext cx="1308847" cy="753035"/>
          </a:xfrm>
          <a:prstGeom prst="cube">
            <a:avLst>
              <a:gd fmla="val 14888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9"/>
          <p:cNvSpPr/>
          <p:nvPr/>
        </p:nvSpPr>
        <p:spPr>
          <a:xfrm>
            <a:off x="6473970" y="1760483"/>
            <a:ext cx="1308847" cy="753035"/>
          </a:xfrm>
          <a:prstGeom prst="cube">
            <a:avLst>
              <a:gd fmla="val 14888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9"/>
          <p:cNvSpPr/>
          <p:nvPr/>
        </p:nvSpPr>
        <p:spPr>
          <a:xfrm>
            <a:off x="4949693" y="4207090"/>
            <a:ext cx="1308847" cy="753035"/>
          </a:xfrm>
          <a:prstGeom prst="cube">
            <a:avLst>
              <a:gd fmla="val 14888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9"/>
          <p:cNvSpPr/>
          <p:nvPr/>
        </p:nvSpPr>
        <p:spPr>
          <a:xfrm>
            <a:off x="6491760" y="4207089"/>
            <a:ext cx="1308847" cy="753035"/>
          </a:xfrm>
          <a:prstGeom prst="cube">
            <a:avLst>
              <a:gd fmla="val 14888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9"/>
          <p:cNvSpPr/>
          <p:nvPr/>
        </p:nvSpPr>
        <p:spPr>
          <a:xfrm>
            <a:off x="8033827" y="4207088"/>
            <a:ext cx="1308847" cy="753035"/>
          </a:xfrm>
          <a:prstGeom prst="cube">
            <a:avLst>
              <a:gd fmla="val 14888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9"/>
          <p:cNvCxnSpPr>
            <a:stCxn id="490" idx="4"/>
            <a:endCxn id="491" idx="2"/>
          </p:cNvCxnSpPr>
          <p:nvPr/>
        </p:nvCxnSpPr>
        <p:spPr>
          <a:xfrm>
            <a:off x="3393084" y="2449632"/>
            <a:ext cx="7767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9" name="Google Shape;499;p9"/>
          <p:cNvCxnSpPr>
            <a:stCxn id="491" idx="4"/>
            <a:endCxn id="492" idx="2"/>
          </p:cNvCxnSpPr>
          <p:nvPr/>
        </p:nvCxnSpPr>
        <p:spPr>
          <a:xfrm>
            <a:off x="5366499" y="2449632"/>
            <a:ext cx="8919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0" name="Google Shape;500;p9"/>
          <p:cNvCxnSpPr>
            <a:stCxn id="492" idx="3"/>
            <a:endCxn id="495" idx="0"/>
          </p:cNvCxnSpPr>
          <p:nvPr/>
        </p:nvCxnSpPr>
        <p:spPr>
          <a:xfrm rot="5400000">
            <a:off x="5540058" y="2890244"/>
            <a:ext cx="1437000" cy="11967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FFD96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1" name="Google Shape;501;p9"/>
          <p:cNvCxnSpPr>
            <a:stCxn id="492" idx="3"/>
            <a:endCxn id="496" idx="0"/>
          </p:cNvCxnSpPr>
          <p:nvPr/>
        </p:nvCxnSpPr>
        <p:spPr>
          <a:xfrm flipH="1" rot="-5400000">
            <a:off x="6311058" y="3315944"/>
            <a:ext cx="1437000" cy="3453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FFD96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2" name="Google Shape;502;p9"/>
          <p:cNvCxnSpPr>
            <a:stCxn id="492" idx="3"/>
            <a:endCxn id="497" idx="0"/>
          </p:cNvCxnSpPr>
          <p:nvPr/>
        </p:nvCxnSpPr>
        <p:spPr>
          <a:xfrm flipH="1" rot="-5400000">
            <a:off x="7082058" y="2544944"/>
            <a:ext cx="1437000" cy="18873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FFD96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03" name="Google Shape;503;p9"/>
          <p:cNvSpPr txBox="1"/>
          <p:nvPr/>
        </p:nvSpPr>
        <p:spPr>
          <a:xfrm>
            <a:off x="1232384" y="5923632"/>
            <a:ext cx="3613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Incubation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9"/>
          <p:cNvSpPr txBox="1"/>
          <p:nvPr/>
        </p:nvSpPr>
        <p:spPr>
          <a:xfrm>
            <a:off x="4289430" y="5918591"/>
            <a:ext cx="41463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Multi-access Edge Compute Manager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Multi-access Edge Compute Platform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9"/>
          <p:cNvSpPr/>
          <p:nvPr/>
        </p:nvSpPr>
        <p:spPr>
          <a:xfrm>
            <a:off x="2079812" y="1487560"/>
            <a:ext cx="5862917" cy="1402996"/>
          </a:xfrm>
          <a:prstGeom prst="roundRect">
            <a:avLst>
              <a:gd fmla="val 5332" name="adj"/>
            </a:avLst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 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9"/>
          <p:cNvSpPr/>
          <p:nvPr/>
        </p:nvSpPr>
        <p:spPr>
          <a:xfrm>
            <a:off x="5600698" y="4351939"/>
            <a:ext cx="508213" cy="1674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9"/>
          <p:cNvSpPr/>
          <p:nvPr/>
        </p:nvSpPr>
        <p:spPr>
          <a:xfrm>
            <a:off x="7131030" y="4355010"/>
            <a:ext cx="508213" cy="1674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9"/>
          <p:cNvSpPr/>
          <p:nvPr/>
        </p:nvSpPr>
        <p:spPr>
          <a:xfrm>
            <a:off x="8673097" y="4342265"/>
            <a:ext cx="508213" cy="1674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2022-01-05T07:00:32Z</dcterms:created>
  <dc:creator>Libu Jacob</dc:creator>
</cp:coreProperties>
</file>